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Arimo" charset="1" panose="020B0604020202020204"/>
      <p:regular r:id="rId45"/>
    </p:embeddedFont>
    <p:embeddedFont>
      <p:font typeface="DM Sans" charset="1" panose="00000000000000000000"/>
      <p:regular r:id="rId46"/>
    </p:embeddedFont>
    <p:embeddedFont>
      <p:font typeface="Proxima Nova" charset="1" panose="02000506030000020004"/>
      <p:regular r:id="rId50"/>
    </p:embeddedFont>
    <p:embeddedFont>
      <p:font typeface="Arimo Bold" charset="1" panose="020B0704020202020204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notesSlides/notesSlide2.xml" Type="http://schemas.openxmlformats.org/officeDocument/2006/relationships/notesSlide"/><Relationship Id="rId48" Target="notesSlides/notesSlide3.xml" Type="http://schemas.openxmlformats.org/officeDocument/2006/relationships/notesSlide"/><Relationship Id="rId49" Target="notesSlides/notesSlide4.xml" Type="http://schemas.openxmlformats.org/officeDocument/2006/relationships/notes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notesSlides/notesSlide5.xml" Type="http://schemas.openxmlformats.org/officeDocument/2006/relationships/notesSlide"/><Relationship Id="rId52" Target="notesSlides/notesSlide6.xml" Type="http://schemas.openxmlformats.org/officeDocument/2006/relationships/notesSlide"/><Relationship Id="rId53" Target="notesSlides/notesSlide7.xml" Type="http://schemas.openxmlformats.org/officeDocument/2006/relationships/notesSlide"/><Relationship Id="rId54" Target="notesSlides/notesSlide8.xml" Type="http://schemas.openxmlformats.org/officeDocument/2006/relationships/notesSlide"/><Relationship Id="rId55" Target="notesSlides/notesSlide9.xml" Type="http://schemas.openxmlformats.org/officeDocument/2006/relationships/notesSlide"/><Relationship Id="rId56" Target="notesSlides/notesSlide10.xml" Type="http://schemas.openxmlformats.org/officeDocument/2006/relationships/notesSlide"/><Relationship Id="rId57" Target="notesSlides/notesSlide11.xml" Type="http://schemas.openxmlformats.org/officeDocument/2006/relationships/notesSlide"/><Relationship Id="rId58" Target="notesSlides/notesSlide12.xml" Type="http://schemas.openxmlformats.org/officeDocument/2006/relationships/notesSlide"/><Relationship Id="rId59" Target="notesSlides/notesSlide13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4.xml" Type="http://schemas.openxmlformats.org/officeDocument/2006/relationships/notesSlide"/><Relationship Id="rId61" Target="notesSlides/notesSlide15.xml" Type="http://schemas.openxmlformats.org/officeDocument/2006/relationships/notesSlide"/><Relationship Id="rId62" Target="fonts/font62.fntdata" Type="http://schemas.openxmlformats.org/officeDocument/2006/relationships/font"/><Relationship Id="rId63" Target="notesSlides/notesSlide16.xml" Type="http://schemas.openxmlformats.org/officeDocument/2006/relationships/notesSlide"/><Relationship Id="rId64" Target="notesSlides/notesSlide17.xml" Type="http://schemas.openxmlformats.org/officeDocument/2006/relationships/notesSlide"/><Relationship Id="rId65" Target="notesSlides/notesSlide18.xml" Type="http://schemas.openxmlformats.org/officeDocument/2006/relationships/notesSlide"/><Relationship Id="rId66" Target="notesSlides/notesSlide19.xml" Type="http://schemas.openxmlformats.org/officeDocument/2006/relationships/notesSlide"/><Relationship Id="rId67" Target="notesSlides/notesSlide20.xml" Type="http://schemas.openxmlformats.org/officeDocument/2006/relationships/notesSlide"/><Relationship Id="rId68" Target="notesSlides/notesSlide21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-python3 -m http.server 8080 , modificando etc ultima riga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Targeto scoping saltata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Netdiscover-p0f/nmap-ping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Avevamo trovato un server http attivo, vediamo meglio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Nping –p- e –A per piu dettagli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47.png" Type="http://schemas.openxmlformats.org/officeDocument/2006/relationships/image"/><Relationship Id="rId4" Target="../media/image48.jpe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55.png" Type="http://schemas.openxmlformats.org/officeDocument/2006/relationships/image"/><Relationship Id="rId4" Target="../media/image5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1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gif" Type="http://schemas.openxmlformats.org/officeDocument/2006/relationships/image"/><Relationship Id="rId5" Target="../media/image6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gif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svg" Type="http://schemas.openxmlformats.org/officeDocument/2006/relationships/image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gif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85.png" Type="http://schemas.openxmlformats.org/officeDocument/2006/relationships/image"/><Relationship Id="rId4" Target="../media/image86.svg" Type="http://schemas.openxmlformats.org/officeDocument/2006/relationships/image"/><Relationship Id="rId5" Target="../media/image87.png" Type="http://schemas.openxmlformats.org/officeDocument/2006/relationships/image"/><Relationship Id="rId6" Target="../media/image8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89.png" Type="http://schemas.openxmlformats.org/officeDocument/2006/relationships/image"/><Relationship Id="rId4" Target="../media/image90.sv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Relationship Id="rId7" Target="../media/image9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9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95.png" Type="http://schemas.openxmlformats.org/officeDocument/2006/relationships/image"/><Relationship Id="rId4" Target="../media/image96.svg" Type="http://schemas.openxmlformats.org/officeDocument/2006/relationships/image"/><Relationship Id="rId5" Target="../media/image9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16047" y="1584746"/>
            <a:ext cx="10436522" cy="568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Penetration Testing</a:t>
            </a:r>
          </a:p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and Ethical Hacking</a:t>
            </a:r>
          </a:p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CengBox: 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60303" y="7866791"/>
            <a:ext cx="756975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Cannavaro Alfredo, 0522501597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70592" y="2452758"/>
            <a:ext cx="5648532" cy="5648532"/>
          </a:xfrm>
          <a:custGeom>
            <a:avLst/>
            <a:gdLst/>
            <a:ahLst/>
            <a:cxnLst/>
            <a:rect r="r" b="b" t="t" l="l"/>
            <a:pathLst>
              <a:path h="5648532" w="5648532">
                <a:moveTo>
                  <a:pt x="0" y="0"/>
                </a:moveTo>
                <a:lnTo>
                  <a:pt x="5648532" y="0"/>
                </a:lnTo>
                <a:lnTo>
                  <a:pt x="5648532" y="5648532"/>
                </a:lnTo>
                <a:lnTo>
                  <a:pt x="0" y="564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62326" y="3196934"/>
            <a:ext cx="2265062" cy="2265062"/>
          </a:xfrm>
          <a:custGeom>
            <a:avLst/>
            <a:gdLst/>
            <a:ahLst/>
            <a:cxnLst/>
            <a:rect r="r" b="b" t="t" l="l"/>
            <a:pathLst>
              <a:path h="2265062" w="2265062">
                <a:moveTo>
                  <a:pt x="0" y="0"/>
                </a:moveTo>
                <a:lnTo>
                  <a:pt x="2265062" y="0"/>
                </a:lnTo>
                <a:lnTo>
                  <a:pt x="2265062" y="2265062"/>
                </a:lnTo>
                <a:lnTo>
                  <a:pt x="0" y="2265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7270">
            <a:off x="466130" y="1206525"/>
            <a:ext cx="18014740" cy="0"/>
          </a:xfrm>
          <a:prstGeom prst="line">
            <a:avLst/>
          </a:prstGeom>
          <a:ln cap="rnd" w="19050">
            <a:solidFill>
              <a:srgbClr val="ACFFD9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7386" y="2900229"/>
            <a:ext cx="7430220" cy="5498363"/>
          </a:xfrm>
          <a:custGeom>
            <a:avLst/>
            <a:gdLst/>
            <a:ahLst/>
            <a:cxnLst/>
            <a:rect r="r" b="b" t="t" l="l"/>
            <a:pathLst>
              <a:path h="5498363" w="7430220">
                <a:moveTo>
                  <a:pt x="0" y="0"/>
                </a:moveTo>
                <a:lnTo>
                  <a:pt x="7430220" y="0"/>
                </a:lnTo>
                <a:lnTo>
                  <a:pt x="7430220" y="5498362"/>
                </a:lnTo>
                <a:lnTo>
                  <a:pt x="0" y="549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2761" y="3643345"/>
            <a:ext cx="8667149" cy="3304350"/>
          </a:xfrm>
          <a:custGeom>
            <a:avLst/>
            <a:gdLst/>
            <a:ahLst/>
            <a:cxnLst/>
            <a:rect r="r" b="b" t="t" l="l"/>
            <a:pathLst>
              <a:path h="3304350" w="8667149">
                <a:moveTo>
                  <a:pt x="0" y="0"/>
                </a:moveTo>
                <a:lnTo>
                  <a:pt x="8667149" y="0"/>
                </a:lnTo>
                <a:lnTo>
                  <a:pt x="8667149" y="3304350"/>
                </a:lnTo>
                <a:lnTo>
                  <a:pt x="0" y="330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5903" y="388034"/>
            <a:ext cx="168583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Accesso al servizio FTP</a:t>
            </a:r>
          </a:p>
        </p:txBody>
      </p:sp>
      <p:sp>
        <p:nvSpPr>
          <p:cNvPr name="AutoShape 6" id="6"/>
          <p:cNvSpPr/>
          <p:nvPr/>
        </p:nvSpPr>
        <p:spPr>
          <a:xfrm>
            <a:off x="7445863" y="5295520"/>
            <a:ext cx="1836898" cy="0"/>
          </a:xfrm>
          <a:prstGeom prst="line">
            <a:avLst/>
          </a:prstGeom>
          <a:ln cap="flat" w="38100">
            <a:solidFill>
              <a:srgbClr val="00B3EC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711873"/>
            <a:ext cx="4555070" cy="2702555"/>
            <a:chOff x="0" y="0"/>
            <a:chExt cx="5394845" cy="320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4960" cy="3200781"/>
            </a:xfrm>
            <a:custGeom>
              <a:avLst/>
              <a:gdLst/>
              <a:ahLst/>
              <a:cxnLst/>
              <a:rect r="r" b="b" t="t" l="l"/>
              <a:pathLst>
                <a:path h="3200781" w="5394960">
                  <a:moveTo>
                    <a:pt x="0" y="1600454"/>
                  </a:moveTo>
                  <a:cubicBezTo>
                    <a:pt x="0" y="716534"/>
                    <a:pt x="1207643" y="0"/>
                    <a:pt x="2697480" y="0"/>
                  </a:cubicBezTo>
                  <a:cubicBezTo>
                    <a:pt x="4187317" y="0"/>
                    <a:pt x="5394960" y="716534"/>
                    <a:pt x="5394960" y="1600454"/>
                  </a:cubicBezTo>
                  <a:cubicBezTo>
                    <a:pt x="5394960" y="2484374"/>
                    <a:pt x="4187190" y="3200781"/>
                    <a:pt x="2697480" y="3200781"/>
                  </a:cubicBezTo>
                  <a:cubicBezTo>
                    <a:pt x="1207770" y="3200781"/>
                    <a:pt x="0" y="2484247"/>
                    <a:pt x="0" y="1600454"/>
                  </a:cubicBezTo>
                  <a:close/>
                </a:path>
              </a:pathLst>
            </a:custGeom>
            <a:solidFill>
              <a:srgbClr val="ACE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394845" cy="3219850"/>
            </a:xfrm>
            <a:prstGeom prst="rect">
              <a:avLst/>
            </a:prstGeom>
          </p:spPr>
          <p:txBody>
            <a:bodyPr anchor="ctr" rtlCol="false" tIns="57190" lIns="57190" bIns="57190" rIns="57190"/>
            <a:lstStyle/>
            <a:p>
              <a:pPr algn="ctr">
                <a:lnSpc>
                  <a:spcPts val="4863"/>
                </a:lnSpc>
              </a:pPr>
              <a:r>
                <a:rPr lang="en-US" sz="4052">
                  <a:solidFill>
                    <a:srgbClr val="1F1C51"/>
                  </a:solidFill>
                  <a:latin typeface="Arimo"/>
                  <a:ea typeface="Arimo"/>
                  <a:cs typeface="Arimo"/>
                  <a:sym typeface="Arimo"/>
                </a:rPr>
                <a:t>note</a:t>
              </a:r>
              <a:r>
                <a:rPr lang="en-US" sz="4052">
                  <a:solidFill>
                    <a:srgbClr val="1F1C51"/>
                  </a:solidFill>
                  <a:latin typeface="Arimo"/>
                  <a:ea typeface="Arimo"/>
                  <a:cs typeface="Arimo"/>
                  <a:sym typeface="Arimo"/>
                </a:rPr>
                <a:t>.txt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04580" y="3711873"/>
            <a:ext cx="905884" cy="905884"/>
            <a:chOff x="0" y="0"/>
            <a:chExt cx="1072894" cy="10728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2867" cy="1072867"/>
            </a:xfrm>
            <a:custGeom>
              <a:avLst/>
              <a:gdLst/>
              <a:ahLst/>
              <a:cxnLst/>
              <a:rect r="r" b="b" t="t" l="l"/>
              <a:pathLst>
                <a:path h="1072867" w="1072867">
                  <a:moveTo>
                    <a:pt x="0" y="536433"/>
                  </a:moveTo>
                  <a:cubicBezTo>
                    <a:pt x="0" y="240193"/>
                    <a:pt x="240193" y="0"/>
                    <a:pt x="536433" y="0"/>
                  </a:cubicBezTo>
                  <a:cubicBezTo>
                    <a:pt x="832674" y="0"/>
                    <a:pt x="1072867" y="240193"/>
                    <a:pt x="1072867" y="536433"/>
                  </a:cubicBezTo>
                  <a:cubicBezTo>
                    <a:pt x="1072867" y="832674"/>
                    <a:pt x="832674" y="1072867"/>
                    <a:pt x="536433" y="1072867"/>
                  </a:cubicBezTo>
                  <a:cubicBezTo>
                    <a:pt x="240193" y="1072867"/>
                    <a:pt x="0" y="832674"/>
                    <a:pt x="0" y="536433"/>
                  </a:cubicBezTo>
                  <a:close/>
                </a:path>
              </a:pathLst>
            </a:custGeom>
            <a:solidFill>
              <a:srgbClr val="ACEB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072894" cy="1091944"/>
            </a:xfrm>
            <a:prstGeom prst="rect">
              <a:avLst/>
            </a:prstGeom>
          </p:spPr>
          <p:txBody>
            <a:bodyPr anchor="ctr" rtlCol="false" tIns="57190" lIns="57190" bIns="57190" rIns="57190"/>
            <a:lstStyle/>
            <a:p>
              <a:pPr algn="ctr">
                <a:lnSpc>
                  <a:spcPts val="3782"/>
                </a:lnSpc>
              </a:pPr>
              <a:r>
                <a:rPr lang="en-US" sz="3152">
                  <a:solidFill>
                    <a:srgbClr val="1F1C51"/>
                  </a:solidFill>
                  <a:latin typeface="Arimo"/>
                  <a:ea typeface="Arimo"/>
                  <a:cs typeface="Arimo"/>
                  <a:sym typeface="Arimo"/>
                </a:rPr>
                <a:t>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04580" y="4926937"/>
            <a:ext cx="905884" cy="905884"/>
            <a:chOff x="0" y="0"/>
            <a:chExt cx="1072894" cy="10728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2867" cy="1072867"/>
            </a:xfrm>
            <a:custGeom>
              <a:avLst/>
              <a:gdLst/>
              <a:ahLst/>
              <a:cxnLst/>
              <a:rect r="r" b="b" t="t" l="l"/>
              <a:pathLst>
                <a:path h="1072867" w="1072867">
                  <a:moveTo>
                    <a:pt x="0" y="536433"/>
                  </a:moveTo>
                  <a:cubicBezTo>
                    <a:pt x="0" y="240193"/>
                    <a:pt x="240193" y="0"/>
                    <a:pt x="536433" y="0"/>
                  </a:cubicBezTo>
                  <a:cubicBezTo>
                    <a:pt x="832674" y="0"/>
                    <a:pt x="1072867" y="240193"/>
                    <a:pt x="1072867" y="536433"/>
                  </a:cubicBezTo>
                  <a:cubicBezTo>
                    <a:pt x="1072867" y="832674"/>
                    <a:pt x="832674" y="1072867"/>
                    <a:pt x="536433" y="1072867"/>
                  </a:cubicBezTo>
                  <a:cubicBezTo>
                    <a:pt x="240193" y="1072867"/>
                    <a:pt x="0" y="832674"/>
                    <a:pt x="0" y="536433"/>
                  </a:cubicBezTo>
                  <a:close/>
                </a:path>
              </a:pathLst>
            </a:custGeom>
            <a:solidFill>
              <a:srgbClr val="ACEB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072894" cy="1091944"/>
            </a:xfrm>
            <a:prstGeom prst="rect">
              <a:avLst/>
            </a:prstGeom>
          </p:spPr>
          <p:txBody>
            <a:bodyPr anchor="ctr" rtlCol="false" tIns="57190" lIns="57190" bIns="57190" rIns="57190"/>
            <a:lstStyle/>
            <a:p>
              <a:pPr algn="ctr">
                <a:lnSpc>
                  <a:spcPts val="3782"/>
                </a:lnSpc>
              </a:pPr>
              <a:r>
                <a:rPr lang="en-US" sz="3152">
                  <a:solidFill>
                    <a:srgbClr val="1F1C51"/>
                  </a:solidFill>
                  <a:latin typeface="Arimo"/>
                  <a:ea typeface="Arimo"/>
                  <a:cs typeface="Arimo"/>
                  <a:sym typeface="Arimo"/>
                </a:rPr>
                <a:t>B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04580" y="6142000"/>
            <a:ext cx="905884" cy="905884"/>
            <a:chOff x="0" y="0"/>
            <a:chExt cx="1072894" cy="10728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2867" cy="1072867"/>
            </a:xfrm>
            <a:custGeom>
              <a:avLst/>
              <a:gdLst/>
              <a:ahLst/>
              <a:cxnLst/>
              <a:rect r="r" b="b" t="t" l="l"/>
              <a:pathLst>
                <a:path h="1072867" w="1072867">
                  <a:moveTo>
                    <a:pt x="0" y="536433"/>
                  </a:moveTo>
                  <a:cubicBezTo>
                    <a:pt x="0" y="240193"/>
                    <a:pt x="240193" y="0"/>
                    <a:pt x="536433" y="0"/>
                  </a:cubicBezTo>
                  <a:cubicBezTo>
                    <a:pt x="832674" y="0"/>
                    <a:pt x="1072867" y="240193"/>
                    <a:pt x="1072867" y="536433"/>
                  </a:cubicBezTo>
                  <a:cubicBezTo>
                    <a:pt x="1072867" y="832674"/>
                    <a:pt x="832674" y="1072867"/>
                    <a:pt x="536433" y="1072867"/>
                  </a:cubicBezTo>
                  <a:cubicBezTo>
                    <a:pt x="240193" y="1072867"/>
                    <a:pt x="0" y="832674"/>
                    <a:pt x="0" y="536433"/>
                  </a:cubicBezTo>
                  <a:close/>
                </a:path>
              </a:pathLst>
            </a:custGeom>
            <a:solidFill>
              <a:srgbClr val="ACEB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072894" cy="1091944"/>
            </a:xfrm>
            <a:prstGeom prst="rect">
              <a:avLst/>
            </a:prstGeom>
          </p:spPr>
          <p:txBody>
            <a:bodyPr anchor="ctr" rtlCol="false" tIns="57190" lIns="57190" bIns="57190" rIns="57190"/>
            <a:lstStyle/>
            <a:p>
              <a:pPr algn="ctr">
                <a:lnSpc>
                  <a:spcPts val="3782"/>
                </a:lnSpc>
              </a:pPr>
              <a:r>
                <a:rPr lang="en-US" sz="3152">
                  <a:solidFill>
                    <a:srgbClr val="1F1C51"/>
                  </a:solidFill>
                  <a:latin typeface="Arimo"/>
                  <a:ea typeface="Arimo"/>
                  <a:cs typeface="Arimo"/>
                  <a:sym typeface="Arimo"/>
                </a:rPr>
                <a:t>C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064396" y="5130308"/>
            <a:ext cx="1673922" cy="703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9"/>
              </a:lnSpc>
            </a:pPr>
            <a:r>
              <a:rPr lang="en-US" sz="2349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Default password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45344" y="6345371"/>
            <a:ext cx="2194906" cy="105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9"/>
              </a:lnSpc>
            </a:pPr>
            <a:r>
              <a:rPr lang="en-US" sz="2349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Aaron created a new area for kevin.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12181109" y="4164816"/>
            <a:ext cx="1623471" cy="1055187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181109" y="5220002"/>
            <a:ext cx="1623471" cy="137494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2181109" y="5220002"/>
            <a:ext cx="1623471" cy="159877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6645300" y="4796147"/>
            <a:ext cx="4950239" cy="55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1"/>
              </a:lnSpc>
              <a:spcBef>
                <a:spcPct val="0"/>
              </a:spcBef>
            </a:pPr>
            <a:r>
              <a:rPr lang="en-US" sz="3559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http://ceng-company.vm/</a:t>
            </a:r>
          </a:p>
        </p:txBody>
      </p:sp>
      <p:sp>
        <p:nvSpPr>
          <p:cNvPr name="AutoShape 20" id="20"/>
          <p:cNvSpPr/>
          <p:nvPr/>
        </p:nvSpPr>
        <p:spPr>
          <a:xfrm>
            <a:off x="5583770" y="5063151"/>
            <a:ext cx="1061530" cy="2048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5010209" y="3864778"/>
            <a:ext cx="216009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user Kevin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24879" y="258465"/>
            <a:ext cx="9789114" cy="11471915"/>
          </a:xfrm>
          <a:custGeom>
            <a:avLst/>
            <a:gdLst/>
            <a:ahLst/>
            <a:cxnLst/>
            <a:rect r="r" b="b" t="t" l="l"/>
            <a:pathLst>
              <a:path h="11471915" w="9789114">
                <a:moveTo>
                  <a:pt x="0" y="0"/>
                </a:moveTo>
                <a:lnTo>
                  <a:pt x="9789114" y="0"/>
                </a:lnTo>
                <a:lnTo>
                  <a:pt x="9789114" y="11471914"/>
                </a:lnTo>
                <a:lnTo>
                  <a:pt x="0" y="1147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67925" y="2961750"/>
            <a:ext cx="7752150" cy="320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Vulnerability mapping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57625" y="6266525"/>
            <a:ext cx="5772750" cy="140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Cerchiamo le debolezze del bersaglio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77725" y="1628650"/>
            <a:ext cx="5132550" cy="144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308506" y="1584856"/>
            <a:ext cx="4570024" cy="8256474"/>
          </a:xfrm>
          <a:custGeom>
            <a:avLst/>
            <a:gdLst/>
            <a:ahLst/>
            <a:cxnLst/>
            <a:rect r="r" b="b" t="t" l="l"/>
            <a:pathLst>
              <a:path h="8256474" w="4570024">
                <a:moveTo>
                  <a:pt x="0" y="0"/>
                </a:moveTo>
                <a:lnTo>
                  <a:pt x="4570024" y="0"/>
                </a:lnTo>
                <a:lnTo>
                  <a:pt x="4570024" y="8256474"/>
                </a:lnTo>
                <a:lnTo>
                  <a:pt x="0" y="8256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156321" y="-592461"/>
            <a:ext cx="9789114" cy="11471915"/>
          </a:xfrm>
          <a:custGeom>
            <a:avLst/>
            <a:gdLst/>
            <a:ahLst/>
            <a:cxnLst/>
            <a:rect r="r" b="b" t="t" l="l"/>
            <a:pathLst>
              <a:path h="11471915" w="9789114">
                <a:moveTo>
                  <a:pt x="0" y="0"/>
                </a:moveTo>
                <a:lnTo>
                  <a:pt x="9789114" y="0"/>
                </a:lnTo>
                <a:lnTo>
                  <a:pt x="9789114" y="11471914"/>
                </a:lnTo>
                <a:lnTo>
                  <a:pt x="0" y="1147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6352" y="2346474"/>
            <a:ext cx="4818558" cy="5877486"/>
          </a:xfrm>
          <a:custGeom>
            <a:avLst/>
            <a:gdLst/>
            <a:ahLst/>
            <a:cxnLst/>
            <a:rect r="r" b="b" t="t" l="l"/>
            <a:pathLst>
              <a:path h="5877486" w="4818558">
                <a:moveTo>
                  <a:pt x="0" y="0"/>
                </a:moveTo>
                <a:lnTo>
                  <a:pt x="4818558" y="0"/>
                </a:lnTo>
                <a:lnTo>
                  <a:pt x="4818558" y="5877486"/>
                </a:lnTo>
                <a:lnTo>
                  <a:pt x="0" y="5877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7270">
            <a:off x="466130" y="1206525"/>
            <a:ext cx="1801474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899">
            <a:off x="1785425" y="6028975"/>
            <a:ext cx="14717149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649898" y="1400832"/>
            <a:ext cx="3240648" cy="2625288"/>
            <a:chOff x="0" y="0"/>
            <a:chExt cx="4320864" cy="35003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20921" cy="3500374"/>
            </a:xfrm>
            <a:custGeom>
              <a:avLst/>
              <a:gdLst/>
              <a:ahLst/>
              <a:cxnLst/>
              <a:rect r="r" b="b" t="t" l="l"/>
              <a:pathLst>
                <a:path h="3500374" w="4320921">
                  <a:moveTo>
                    <a:pt x="0" y="0"/>
                  </a:moveTo>
                  <a:lnTo>
                    <a:pt x="4320921" y="0"/>
                  </a:lnTo>
                  <a:lnTo>
                    <a:pt x="4320921" y="3500374"/>
                  </a:lnTo>
                  <a:lnTo>
                    <a:pt x="0" y="3500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719" r="1" b="-1172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197178" y="1489336"/>
            <a:ext cx="2603910" cy="2625288"/>
            <a:chOff x="0" y="0"/>
            <a:chExt cx="3471880" cy="35003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71926" cy="3500374"/>
            </a:xfrm>
            <a:custGeom>
              <a:avLst/>
              <a:gdLst/>
              <a:ahLst/>
              <a:cxnLst/>
              <a:rect r="r" b="b" t="t" l="l"/>
              <a:pathLst>
                <a:path h="3500374" w="3471926">
                  <a:moveTo>
                    <a:pt x="0" y="0"/>
                  </a:moveTo>
                  <a:lnTo>
                    <a:pt x="3471926" y="0"/>
                  </a:lnTo>
                  <a:lnTo>
                    <a:pt x="3471926" y="3500374"/>
                  </a:lnTo>
                  <a:lnTo>
                    <a:pt x="0" y="3500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8615" t="0" r="-12861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364444" y="1661702"/>
            <a:ext cx="2422028" cy="2422028"/>
            <a:chOff x="0" y="0"/>
            <a:chExt cx="3229371" cy="3229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29356" cy="3229356"/>
            </a:xfrm>
            <a:custGeom>
              <a:avLst/>
              <a:gdLst/>
              <a:ahLst/>
              <a:cxnLst/>
              <a:rect r="r" b="b" t="t" l="l"/>
              <a:pathLst>
                <a:path h="3229356" w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020127" y="6469514"/>
            <a:ext cx="2958012" cy="2958012"/>
            <a:chOff x="0" y="0"/>
            <a:chExt cx="3944016" cy="39440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43985" cy="3943985"/>
            </a:xfrm>
            <a:custGeom>
              <a:avLst/>
              <a:gdLst/>
              <a:ahLst/>
              <a:cxnLst/>
              <a:rect r="r" b="b" t="t" l="l"/>
              <a:pathLst>
                <a:path h="3943985" w="3943985">
                  <a:moveTo>
                    <a:pt x="0" y="0"/>
                  </a:moveTo>
                  <a:lnTo>
                    <a:pt x="3943985" y="0"/>
                  </a:lnTo>
                  <a:lnTo>
                    <a:pt x="3943985" y="3943985"/>
                  </a:lnTo>
                  <a:lnTo>
                    <a:pt x="0" y="3943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53963" y="7289421"/>
            <a:ext cx="1951270" cy="2063860"/>
            <a:chOff x="0" y="0"/>
            <a:chExt cx="2601693" cy="27518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69697" y="389636"/>
              <a:ext cx="1862201" cy="1972564"/>
            </a:xfrm>
            <a:custGeom>
              <a:avLst/>
              <a:gdLst/>
              <a:ahLst/>
              <a:cxnLst/>
              <a:rect r="r" b="b" t="t" l="l"/>
              <a:pathLst>
                <a:path h="1972564" w="1862201">
                  <a:moveTo>
                    <a:pt x="0" y="687832"/>
                  </a:moveTo>
                  <a:lnTo>
                    <a:pt x="633095" y="687832"/>
                  </a:lnTo>
                  <a:lnTo>
                    <a:pt x="633095" y="0"/>
                  </a:lnTo>
                  <a:lnTo>
                    <a:pt x="1229106" y="0"/>
                  </a:lnTo>
                  <a:lnTo>
                    <a:pt x="1229106" y="687832"/>
                  </a:lnTo>
                  <a:lnTo>
                    <a:pt x="1862201" y="687832"/>
                  </a:lnTo>
                  <a:lnTo>
                    <a:pt x="1862201" y="1284732"/>
                  </a:lnTo>
                  <a:lnTo>
                    <a:pt x="1229106" y="1284732"/>
                  </a:lnTo>
                  <a:lnTo>
                    <a:pt x="1229106" y="1972564"/>
                  </a:lnTo>
                  <a:lnTo>
                    <a:pt x="633095" y="1972564"/>
                  </a:lnTo>
                  <a:lnTo>
                    <a:pt x="633095" y="1284732"/>
                  </a:lnTo>
                  <a:lnTo>
                    <a:pt x="0" y="1284732"/>
                  </a:ln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35788" y="355727"/>
              <a:ext cx="1930146" cy="2040382"/>
            </a:xfrm>
            <a:custGeom>
              <a:avLst/>
              <a:gdLst/>
              <a:ahLst/>
              <a:cxnLst/>
              <a:rect r="r" b="b" t="t" l="l"/>
              <a:pathLst>
                <a:path h="2040382" w="1930146">
                  <a:moveTo>
                    <a:pt x="33909" y="687832"/>
                  </a:moveTo>
                  <a:lnTo>
                    <a:pt x="667004" y="687832"/>
                  </a:lnTo>
                  <a:lnTo>
                    <a:pt x="667004" y="721741"/>
                  </a:lnTo>
                  <a:lnTo>
                    <a:pt x="633222" y="721741"/>
                  </a:lnTo>
                  <a:lnTo>
                    <a:pt x="633222" y="33909"/>
                  </a:lnTo>
                  <a:cubicBezTo>
                    <a:pt x="633222" y="15240"/>
                    <a:pt x="648335" y="0"/>
                    <a:pt x="667131" y="0"/>
                  </a:cubicBezTo>
                  <a:lnTo>
                    <a:pt x="1263142" y="0"/>
                  </a:lnTo>
                  <a:cubicBezTo>
                    <a:pt x="1281811" y="0"/>
                    <a:pt x="1297051" y="15113"/>
                    <a:pt x="1297051" y="33909"/>
                  </a:cubicBezTo>
                  <a:lnTo>
                    <a:pt x="1297051" y="721741"/>
                  </a:lnTo>
                  <a:lnTo>
                    <a:pt x="1263142" y="721741"/>
                  </a:lnTo>
                  <a:lnTo>
                    <a:pt x="1263142" y="687832"/>
                  </a:lnTo>
                  <a:lnTo>
                    <a:pt x="1896237" y="687832"/>
                  </a:lnTo>
                  <a:cubicBezTo>
                    <a:pt x="1914906" y="687832"/>
                    <a:pt x="1930146" y="702945"/>
                    <a:pt x="1930146" y="721741"/>
                  </a:cubicBezTo>
                  <a:lnTo>
                    <a:pt x="1930146" y="1318641"/>
                  </a:lnTo>
                  <a:cubicBezTo>
                    <a:pt x="1930146" y="1337310"/>
                    <a:pt x="1915033" y="1352550"/>
                    <a:pt x="1896237" y="1352550"/>
                  </a:cubicBezTo>
                  <a:lnTo>
                    <a:pt x="1263015" y="1352550"/>
                  </a:lnTo>
                  <a:lnTo>
                    <a:pt x="1263015" y="1318641"/>
                  </a:lnTo>
                  <a:lnTo>
                    <a:pt x="1296924" y="1318641"/>
                  </a:lnTo>
                  <a:lnTo>
                    <a:pt x="1296924" y="2006473"/>
                  </a:lnTo>
                  <a:cubicBezTo>
                    <a:pt x="1296924" y="2025142"/>
                    <a:pt x="1281811" y="2040382"/>
                    <a:pt x="1263015" y="2040382"/>
                  </a:cubicBezTo>
                  <a:lnTo>
                    <a:pt x="667004" y="2040382"/>
                  </a:lnTo>
                  <a:cubicBezTo>
                    <a:pt x="648335" y="2040382"/>
                    <a:pt x="633095" y="2025269"/>
                    <a:pt x="633095" y="2006473"/>
                  </a:cubicBezTo>
                  <a:lnTo>
                    <a:pt x="633095" y="1318641"/>
                  </a:lnTo>
                  <a:lnTo>
                    <a:pt x="667004" y="1318641"/>
                  </a:lnTo>
                  <a:lnTo>
                    <a:pt x="667004" y="1352550"/>
                  </a:lnTo>
                  <a:lnTo>
                    <a:pt x="33909" y="1352550"/>
                  </a:lnTo>
                  <a:cubicBezTo>
                    <a:pt x="15240" y="1352550"/>
                    <a:pt x="0" y="1337437"/>
                    <a:pt x="0" y="1318641"/>
                  </a:cubicBezTo>
                  <a:lnTo>
                    <a:pt x="0" y="721741"/>
                  </a:lnTo>
                  <a:cubicBezTo>
                    <a:pt x="0" y="703072"/>
                    <a:pt x="15113" y="687832"/>
                    <a:pt x="33909" y="687832"/>
                  </a:cubicBezTo>
                  <a:moveTo>
                    <a:pt x="33909" y="755523"/>
                  </a:moveTo>
                  <a:lnTo>
                    <a:pt x="33909" y="721741"/>
                  </a:lnTo>
                  <a:lnTo>
                    <a:pt x="67818" y="721741"/>
                  </a:lnTo>
                  <a:lnTo>
                    <a:pt x="67818" y="1318641"/>
                  </a:lnTo>
                  <a:lnTo>
                    <a:pt x="33909" y="1318641"/>
                  </a:lnTo>
                  <a:lnTo>
                    <a:pt x="33909" y="1284732"/>
                  </a:lnTo>
                  <a:lnTo>
                    <a:pt x="667004" y="1284732"/>
                  </a:lnTo>
                  <a:cubicBezTo>
                    <a:pt x="685673" y="1284732"/>
                    <a:pt x="700913" y="1299845"/>
                    <a:pt x="700913" y="1318641"/>
                  </a:cubicBezTo>
                  <a:lnTo>
                    <a:pt x="700913" y="2006473"/>
                  </a:lnTo>
                  <a:lnTo>
                    <a:pt x="667004" y="2006473"/>
                  </a:lnTo>
                  <a:lnTo>
                    <a:pt x="667004" y="1972564"/>
                  </a:lnTo>
                  <a:lnTo>
                    <a:pt x="1263015" y="1972564"/>
                  </a:lnTo>
                  <a:lnTo>
                    <a:pt x="1263015" y="2006473"/>
                  </a:lnTo>
                  <a:lnTo>
                    <a:pt x="1229106" y="2006473"/>
                  </a:lnTo>
                  <a:lnTo>
                    <a:pt x="1229106" y="1318641"/>
                  </a:lnTo>
                  <a:cubicBezTo>
                    <a:pt x="1229106" y="1299972"/>
                    <a:pt x="1244219" y="1284732"/>
                    <a:pt x="1263015" y="1284732"/>
                  </a:cubicBezTo>
                  <a:lnTo>
                    <a:pt x="1896110" y="1284732"/>
                  </a:lnTo>
                  <a:lnTo>
                    <a:pt x="1896110" y="1318641"/>
                  </a:lnTo>
                  <a:lnTo>
                    <a:pt x="1862201" y="1318641"/>
                  </a:lnTo>
                  <a:lnTo>
                    <a:pt x="1862201" y="721741"/>
                  </a:lnTo>
                  <a:lnTo>
                    <a:pt x="1896110" y="721741"/>
                  </a:lnTo>
                  <a:lnTo>
                    <a:pt x="1896110" y="755650"/>
                  </a:lnTo>
                  <a:lnTo>
                    <a:pt x="1263015" y="755650"/>
                  </a:lnTo>
                  <a:cubicBezTo>
                    <a:pt x="1244346" y="755650"/>
                    <a:pt x="1229106" y="740537"/>
                    <a:pt x="1229106" y="721741"/>
                  </a:cubicBezTo>
                  <a:lnTo>
                    <a:pt x="1229106" y="33909"/>
                  </a:lnTo>
                  <a:lnTo>
                    <a:pt x="1263015" y="33909"/>
                  </a:lnTo>
                  <a:lnTo>
                    <a:pt x="1263015" y="67818"/>
                  </a:lnTo>
                  <a:lnTo>
                    <a:pt x="667004" y="67818"/>
                  </a:lnTo>
                  <a:lnTo>
                    <a:pt x="667004" y="33909"/>
                  </a:lnTo>
                  <a:lnTo>
                    <a:pt x="700913" y="33909"/>
                  </a:lnTo>
                  <a:lnTo>
                    <a:pt x="700913" y="721741"/>
                  </a:lnTo>
                  <a:cubicBezTo>
                    <a:pt x="700913" y="740410"/>
                    <a:pt x="685800" y="755650"/>
                    <a:pt x="667004" y="755650"/>
                  </a:cubicBezTo>
                  <a:lnTo>
                    <a:pt x="33909" y="755650"/>
                  </a:lnTo>
                  <a:close/>
                </a:path>
              </a:pathLst>
            </a:custGeom>
            <a:solidFill>
              <a:srgbClr val="07061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400661" y="9229725"/>
            <a:ext cx="4245150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Manuale</a:t>
            </a:r>
          </a:p>
        </p:txBody>
      </p:sp>
      <p:sp>
        <p:nvSpPr>
          <p:cNvPr name="Freeform 16" id="16" descr="Immagine che contiene cartone animato  Descrizione generata automaticamente con attendibilità media"/>
          <p:cNvSpPr/>
          <p:nvPr/>
        </p:nvSpPr>
        <p:spPr>
          <a:xfrm flipH="false" flipV="false" rot="0">
            <a:off x="13281057" y="7289421"/>
            <a:ext cx="1941592" cy="1941592"/>
          </a:xfrm>
          <a:custGeom>
            <a:avLst/>
            <a:gdLst/>
            <a:ahLst/>
            <a:cxnLst/>
            <a:rect r="r" b="b" t="t" l="l"/>
            <a:pathLst>
              <a:path h="1941592" w="1941592">
                <a:moveTo>
                  <a:pt x="0" y="0"/>
                </a:moveTo>
                <a:lnTo>
                  <a:pt x="1941592" y="0"/>
                </a:lnTo>
                <a:lnTo>
                  <a:pt x="1941592" y="1941592"/>
                </a:lnTo>
                <a:lnTo>
                  <a:pt x="0" y="19415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 descr="Immagine che contiene invertebrato, insetto, artropode, cartone animato  Descrizione generata automaticamente"/>
          <p:cNvSpPr/>
          <p:nvPr/>
        </p:nvSpPr>
        <p:spPr>
          <a:xfrm flipH="false" flipV="false" rot="0">
            <a:off x="15222649" y="7158324"/>
            <a:ext cx="2269202" cy="2269202"/>
          </a:xfrm>
          <a:custGeom>
            <a:avLst/>
            <a:gdLst/>
            <a:ahLst/>
            <a:cxnLst/>
            <a:rect r="r" b="b" t="t" l="l"/>
            <a:pathLst>
              <a:path h="2269202" w="2269202">
                <a:moveTo>
                  <a:pt x="0" y="0"/>
                </a:moveTo>
                <a:lnTo>
                  <a:pt x="2269202" y="0"/>
                </a:lnTo>
                <a:lnTo>
                  <a:pt x="2269202" y="2269202"/>
                </a:lnTo>
                <a:lnTo>
                  <a:pt x="0" y="2269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03702" y="700150"/>
            <a:ext cx="4203659" cy="4203659"/>
          </a:xfrm>
          <a:custGeom>
            <a:avLst/>
            <a:gdLst/>
            <a:ahLst/>
            <a:cxnLst/>
            <a:rect r="r" b="b" t="t" l="l"/>
            <a:pathLst>
              <a:path h="4203659" w="4203659">
                <a:moveTo>
                  <a:pt x="0" y="0"/>
                </a:moveTo>
                <a:lnTo>
                  <a:pt x="4203659" y="0"/>
                </a:lnTo>
                <a:lnTo>
                  <a:pt x="4203659" y="4203660"/>
                </a:lnTo>
                <a:lnTo>
                  <a:pt x="0" y="42036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1281" y="6057550"/>
            <a:ext cx="3717882" cy="3717882"/>
          </a:xfrm>
          <a:custGeom>
            <a:avLst/>
            <a:gdLst/>
            <a:ahLst/>
            <a:cxnLst/>
            <a:rect r="r" b="b" t="t" l="l"/>
            <a:pathLst>
              <a:path h="3717882" w="3717882">
                <a:moveTo>
                  <a:pt x="0" y="0"/>
                </a:moveTo>
                <a:lnTo>
                  <a:pt x="3717882" y="0"/>
                </a:lnTo>
                <a:lnTo>
                  <a:pt x="3717882" y="3717882"/>
                </a:lnTo>
                <a:lnTo>
                  <a:pt x="0" y="37178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95907" y="62850"/>
            <a:ext cx="11985150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Scanner utilizzati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76557" y="4604532"/>
            <a:ext cx="4245150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Nessus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603" y="4513634"/>
            <a:ext cx="4245150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Dirb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04753" y="9583350"/>
            <a:ext cx="4245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Nikto2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61007" y="4796280"/>
            <a:ext cx="4245150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OWASP ZAP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21707" y="4781345"/>
            <a:ext cx="420365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Gobuster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85848" y="9406537"/>
            <a:ext cx="116874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wfuzz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3658" y="3356316"/>
            <a:ext cx="5923671" cy="4050310"/>
          </a:xfrm>
          <a:custGeom>
            <a:avLst/>
            <a:gdLst/>
            <a:ahLst/>
            <a:cxnLst/>
            <a:rect r="r" b="b" t="t" l="l"/>
            <a:pathLst>
              <a:path h="4050310" w="5923671">
                <a:moveTo>
                  <a:pt x="0" y="0"/>
                </a:moveTo>
                <a:lnTo>
                  <a:pt x="5923670" y="0"/>
                </a:lnTo>
                <a:lnTo>
                  <a:pt x="5923670" y="4050310"/>
                </a:lnTo>
                <a:lnTo>
                  <a:pt x="0" y="4050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52526" y="1989271"/>
            <a:ext cx="6048937" cy="716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322" indent="-262661" lvl="1">
              <a:lnSpc>
                <a:spcPts val="3163"/>
              </a:lnSpc>
              <a:buFont typeface="Arial"/>
              <a:buChar char="•"/>
            </a:pPr>
            <a:r>
              <a:rPr lang="en-US" sz="24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Accesso FTP anonimo senza autenticazione</a:t>
            </a:r>
          </a:p>
          <a:p>
            <a:pPr algn="l">
              <a:lnSpc>
                <a:spcPts val="3163"/>
              </a:lnSpc>
            </a:pPr>
          </a:p>
          <a:p>
            <a:pPr algn="l" marL="525322" indent="-262661" lvl="1">
              <a:lnSpc>
                <a:spcPts val="3163"/>
              </a:lnSpc>
              <a:buFont typeface="Arial"/>
              <a:buChar char="•"/>
            </a:pPr>
            <a:r>
              <a:rPr lang="en-US" sz="24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Credenziali deboli su interfaccia di amministrazione web</a:t>
            </a:r>
          </a:p>
          <a:p>
            <a:pPr algn="l">
              <a:lnSpc>
                <a:spcPts val="3163"/>
              </a:lnSpc>
            </a:pPr>
          </a:p>
          <a:p>
            <a:pPr algn="l" marL="525322" indent="-262661" lvl="1">
              <a:lnSpc>
                <a:spcPts val="3163"/>
              </a:lnSpc>
              <a:buFont typeface="Arial"/>
              <a:buChar char="•"/>
            </a:pPr>
            <a:r>
              <a:rPr lang="en-US" sz="24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Versione obsoleta di Apache HTTPD</a:t>
            </a:r>
          </a:p>
          <a:p>
            <a:pPr algn="l">
              <a:lnSpc>
                <a:spcPts val="3163"/>
              </a:lnSpc>
            </a:pPr>
          </a:p>
          <a:p>
            <a:pPr algn="l" marL="525322" indent="-262661" lvl="1">
              <a:lnSpc>
                <a:spcPts val="3163"/>
              </a:lnSpc>
              <a:buFont typeface="Arial"/>
              <a:buChar char="•"/>
            </a:pPr>
            <a:r>
              <a:rPr lang="en-US" sz="24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Mancanza di X-Content-Type-Options e X-Frame-Options Header</a:t>
            </a:r>
          </a:p>
          <a:p>
            <a:pPr algn="l">
              <a:lnSpc>
                <a:spcPts val="3163"/>
              </a:lnSpc>
            </a:pPr>
          </a:p>
          <a:p>
            <a:pPr algn="l" marL="525322" indent="-262661" lvl="1">
              <a:lnSpc>
                <a:spcPts val="3163"/>
              </a:lnSpc>
              <a:buFont typeface="Arial"/>
              <a:buChar char="•"/>
            </a:pPr>
            <a:r>
              <a:rPr lang="en-US" sz="24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Directory listing abilitato</a:t>
            </a:r>
          </a:p>
          <a:p>
            <a:pPr algn="l">
              <a:lnSpc>
                <a:spcPts val="3163"/>
              </a:lnSpc>
            </a:pPr>
          </a:p>
          <a:p>
            <a:pPr algn="l" marL="525322" indent="-262661" lvl="1">
              <a:lnSpc>
                <a:spcPts val="3163"/>
              </a:lnSpc>
              <a:buFont typeface="Arial"/>
              <a:buChar char="•"/>
            </a:pPr>
            <a:r>
              <a:rPr lang="en-US" sz="24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Informazioni sulla versione del server esposte</a:t>
            </a:r>
          </a:p>
          <a:p>
            <a:pPr algn="l">
              <a:lnSpc>
                <a:spcPts val="3163"/>
              </a:lnSpc>
            </a:pPr>
          </a:p>
          <a:p>
            <a:pPr algn="l" marL="525322" indent="-262661" lvl="1">
              <a:lnSpc>
                <a:spcPts val="3163"/>
              </a:lnSpc>
              <a:buFont typeface="Arial"/>
              <a:buChar char="•"/>
            </a:pPr>
            <a:r>
              <a:rPr lang="en-US" sz="24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Dati di sessione non protetti da crittografia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16160" y="234274"/>
            <a:ext cx="10076646" cy="73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5"/>
              </a:lnSpc>
            </a:pPr>
            <a:r>
              <a:rPr lang="en-US" sz="445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VULNERABILITÀ TROVATE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44075" y="2961750"/>
            <a:ext cx="8935350" cy="320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Target Exploitation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4075" y="6266525"/>
            <a:ext cx="5772750" cy="140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Sfruttiamo le conoscenze acquisite.</a:t>
            </a:r>
          </a:p>
          <a:p>
            <a:pPr algn="l">
              <a:lnSpc>
                <a:spcPts val="43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844075" y="1628650"/>
            <a:ext cx="5132550" cy="144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483542" y="1289240"/>
            <a:ext cx="7963210" cy="6852066"/>
          </a:xfrm>
          <a:custGeom>
            <a:avLst/>
            <a:gdLst/>
            <a:ahLst/>
            <a:cxnLst/>
            <a:rect r="r" b="b" t="t" l="l"/>
            <a:pathLst>
              <a:path h="6852066" w="7963210">
                <a:moveTo>
                  <a:pt x="0" y="0"/>
                </a:moveTo>
                <a:lnTo>
                  <a:pt x="7963210" y="0"/>
                </a:lnTo>
                <a:lnTo>
                  <a:pt x="7963210" y="6852066"/>
                </a:lnTo>
                <a:lnTo>
                  <a:pt x="0" y="685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883" y="150533"/>
            <a:ext cx="18006234" cy="9985933"/>
          </a:xfrm>
          <a:prstGeom prst="rect">
            <a:avLst/>
          </a:prstGeom>
          <a:solidFill>
            <a:srgbClr val="90E4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009241" y="2193310"/>
            <a:ext cx="6537922" cy="86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3"/>
              </a:lnSpc>
              <a:spcBef>
                <a:spcPct val="0"/>
              </a:spcBef>
            </a:pPr>
            <a:r>
              <a:rPr lang="en-US" sz="1659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Utilizzato per eseguire attacchi di brute force contro servizi di autenticazione. Il comando Hydra viene usato per rilevare credenziali deboli su un sito e accedere alla sua pagina di configurazione.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09241" y="4245242"/>
            <a:ext cx="6537922" cy="86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3"/>
              </a:lnSpc>
              <a:spcBef>
                <a:spcPct val="0"/>
              </a:spcBef>
            </a:pPr>
            <a:r>
              <a:rPr lang="en-US" sz="1659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Generazione di un payload PHP per una reverse shell, in cui il server bersaglio stabilisce una connessione con l'attaccante. Inseriamo il payload nel file config.php.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09241" y="6338658"/>
            <a:ext cx="6537922" cy="55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  <a:spcBef>
                <a:spcPct val="0"/>
              </a:spcBef>
            </a:pPr>
            <a:r>
              <a:rPr lang="en-US" sz="1597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Utilizzo di Metasploit per eseguire il payload e stabilire una connessione con la macchina target attraverso la shell inversa (reverse shell).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09241" y="8343911"/>
            <a:ext cx="6537922" cy="57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3"/>
              </a:lnSpc>
              <a:spcBef>
                <a:spcPct val="0"/>
              </a:spcBef>
            </a:pPr>
            <a:r>
              <a:rPr lang="en-US" sz="1659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Utilizzo di comandi come sudo -l e runphp.sh per ottenere privilegi elevati e accedere con credenziali di root.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09241" y="1480174"/>
            <a:ext cx="6537922" cy="43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b="true" sz="2479">
                <a:solidFill>
                  <a:srgbClr val="1F1C51"/>
                </a:solidFill>
                <a:latin typeface="Arimo Bold"/>
                <a:ea typeface="Arimo Bold"/>
                <a:cs typeface="Arimo Bold"/>
                <a:sym typeface="Arimo Bold"/>
              </a:rPr>
              <a:t>Attacco brute-force con Hydra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28291" y="3532106"/>
            <a:ext cx="6537922" cy="43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b="true" sz="2479">
                <a:solidFill>
                  <a:srgbClr val="1F1C51"/>
                </a:solidFill>
                <a:latin typeface="Arimo Bold"/>
                <a:ea typeface="Arimo Bold"/>
                <a:cs typeface="Arimo Bold"/>
                <a:sym typeface="Arimo Bold"/>
              </a:rPr>
              <a:t>Creazione del payload con msfvenom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09241" y="5615997"/>
            <a:ext cx="6537922" cy="41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2"/>
              </a:lnSpc>
              <a:spcBef>
                <a:spcPct val="0"/>
              </a:spcBef>
            </a:pPr>
            <a:r>
              <a:rPr lang="en-US" b="true" sz="2309">
                <a:solidFill>
                  <a:srgbClr val="1F1C51"/>
                </a:solidFill>
                <a:latin typeface="Arimo Bold"/>
                <a:ea typeface="Arimo Bold"/>
                <a:cs typeface="Arimo Bold"/>
                <a:sym typeface="Arimo Bold"/>
              </a:rPr>
              <a:t>Sfruttamento della vulnerabilità con Metasploit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09241" y="7630775"/>
            <a:ext cx="6537922" cy="43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b="true" sz="2479">
                <a:solidFill>
                  <a:srgbClr val="1F1C51"/>
                </a:solidFill>
                <a:latin typeface="Arimo Bold"/>
                <a:ea typeface="Arimo Bold"/>
                <a:cs typeface="Arimo Bold"/>
                <a:sym typeface="Arimo Bold"/>
              </a:rPr>
              <a:t>Comandi di elevazione privilegi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404372" y="2767233"/>
            <a:ext cx="4611652" cy="4752534"/>
          </a:xfrm>
          <a:custGeom>
            <a:avLst/>
            <a:gdLst/>
            <a:ahLst/>
            <a:cxnLst/>
            <a:rect r="r" b="b" t="t" l="l"/>
            <a:pathLst>
              <a:path h="4752534" w="4611652">
                <a:moveTo>
                  <a:pt x="0" y="0"/>
                </a:moveTo>
                <a:lnTo>
                  <a:pt x="4611653" y="0"/>
                </a:lnTo>
                <a:lnTo>
                  <a:pt x="4611653" y="4752534"/>
                </a:lnTo>
                <a:lnTo>
                  <a:pt x="0" y="4752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90600"/>
            <a:ext cx="3308067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1F1C51"/>
                </a:solidFill>
                <a:latin typeface="Arimo Bold"/>
                <a:ea typeface="Arimo Bold"/>
                <a:cs typeface="Arimo Bold"/>
                <a:sym typeface="Arimo Bold"/>
              </a:rPr>
              <a:t>Punti chiave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6681" y="1782948"/>
            <a:ext cx="4634741" cy="5612083"/>
          </a:xfrm>
          <a:custGeom>
            <a:avLst/>
            <a:gdLst/>
            <a:ahLst/>
            <a:cxnLst/>
            <a:rect r="r" b="b" t="t" l="l"/>
            <a:pathLst>
              <a:path h="5612083" w="4634741">
                <a:moveTo>
                  <a:pt x="0" y="0"/>
                </a:moveTo>
                <a:lnTo>
                  <a:pt x="4634741" y="0"/>
                </a:lnTo>
                <a:lnTo>
                  <a:pt x="4634741" y="5612083"/>
                </a:lnTo>
                <a:lnTo>
                  <a:pt x="0" y="5612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70990"/>
            <a:ext cx="6705035" cy="3933063"/>
          </a:xfrm>
          <a:custGeom>
            <a:avLst/>
            <a:gdLst/>
            <a:ahLst/>
            <a:cxnLst/>
            <a:rect r="r" b="b" t="t" l="l"/>
            <a:pathLst>
              <a:path h="3933063" w="6705035">
                <a:moveTo>
                  <a:pt x="0" y="0"/>
                </a:moveTo>
                <a:lnTo>
                  <a:pt x="6705035" y="0"/>
                </a:lnTo>
                <a:lnTo>
                  <a:pt x="6705035" y="3933062"/>
                </a:lnTo>
                <a:lnTo>
                  <a:pt x="0" y="3933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88936" y="3886200"/>
            <a:ext cx="4470364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</a:pPr>
            <a:r>
              <a:rPr lang="en-US" b="true" sz="80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Accesso al sito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2788936" y="1038225"/>
            <a:ext cx="4470364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3109474"/>
            <a:ext cx="10138099" cy="4068052"/>
          </a:xfrm>
          <a:custGeom>
            <a:avLst/>
            <a:gdLst/>
            <a:ahLst/>
            <a:cxnLst/>
            <a:rect r="r" b="b" t="t" l="l"/>
            <a:pathLst>
              <a:path h="4068052" w="10138099">
                <a:moveTo>
                  <a:pt x="0" y="0"/>
                </a:moveTo>
                <a:lnTo>
                  <a:pt x="10138099" y="0"/>
                </a:lnTo>
                <a:lnTo>
                  <a:pt x="10138099" y="4068052"/>
                </a:lnTo>
                <a:lnTo>
                  <a:pt x="0" y="406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04316" y="2726767"/>
            <a:ext cx="5554984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</a:pPr>
            <a:r>
              <a:rPr lang="en-US" b="true" sz="81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Attacco brute-force con Hydra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04316" y="7167259"/>
            <a:ext cx="555498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cracking delle credenziali</a:t>
            </a:r>
          </a:p>
        </p:txBody>
      </p:sp>
      <p:sp>
        <p:nvSpPr>
          <p:cNvPr name="AutoShape 5" id="5"/>
          <p:cNvSpPr/>
          <p:nvPr/>
        </p:nvSpPr>
        <p:spPr>
          <a:xfrm>
            <a:off x="11508355" y="6792254"/>
            <a:ext cx="5808095" cy="0"/>
          </a:xfrm>
          <a:prstGeom prst="line">
            <a:avLst/>
          </a:prstGeom>
          <a:ln cap="flat" w="104775">
            <a:solidFill>
              <a:srgbClr val="2225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67705" y="4399082"/>
            <a:ext cx="7691595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68"/>
              </a:lnSpc>
            </a:pPr>
            <a:r>
              <a:rPr lang="en-US" sz="722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Accesso alla pagina config.php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1800026"/>
            <a:ext cx="7341365" cy="6686948"/>
          </a:xfrm>
          <a:custGeom>
            <a:avLst/>
            <a:gdLst/>
            <a:ahLst/>
            <a:cxnLst/>
            <a:rect r="r" b="b" t="t" l="l"/>
            <a:pathLst>
              <a:path h="6686948" w="7341365">
                <a:moveTo>
                  <a:pt x="0" y="0"/>
                </a:moveTo>
                <a:lnTo>
                  <a:pt x="7341365" y="0"/>
                </a:lnTo>
                <a:lnTo>
                  <a:pt x="7341365" y="6686948"/>
                </a:lnTo>
                <a:lnTo>
                  <a:pt x="0" y="668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86779" y="1283101"/>
            <a:ext cx="2201550" cy="143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name="AutoShape 3" id="3"/>
          <p:cNvSpPr/>
          <p:nvPr/>
        </p:nvSpPr>
        <p:spPr>
          <a:xfrm rot="5384520">
            <a:off x="4913207" y="5133975"/>
            <a:ext cx="846158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1227013" y="1554566"/>
            <a:ext cx="5275350" cy="7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Contesto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7149" y="3967292"/>
            <a:ext cx="5275350" cy="7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Information gathering e Target Discovery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7013" y="6010600"/>
            <a:ext cx="5275350" cy="7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Target Enumeration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66085" y="3282831"/>
            <a:ext cx="2201550" cy="143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85213" y="5399539"/>
            <a:ext cx="2201550" cy="143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70219" y="7431413"/>
            <a:ext cx="2201550" cy="143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83025" y="1298853"/>
            <a:ext cx="2201550" cy="143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83025" y="3297517"/>
            <a:ext cx="2201550" cy="143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77231" y="1640478"/>
            <a:ext cx="5275350" cy="7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Target Exploit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77231" y="3624456"/>
            <a:ext cx="5275350" cy="7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Privilege Escalation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77231" y="7558428"/>
            <a:ext cx="5275350" cy="7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Conclusione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83025" y="5534485"/>
            <a:ext cx="2201550" cy="143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83025" y="7374887"/>
            <a:ext cx="2201550" cy="143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7013" y="7731048"/>
            <a:ext cx="5275350" cy="7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Vulnerability Mapping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77231" y="5774194"/>
            <a:ext cx="5275350" cy="7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Maintaining Access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63050" y="3853948"/>
            <a:ext cx="891021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8"/>
              </a:lnSpc>
            </a:pPr>
            <a:r>
              <a:rPr lang="en-US" sz="392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generazione del payload con msfvenom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1800026"/>
            <a:ext cx="7341365" cy="6686948"/>
          </a:xfrm>
          <a:custGeom>
            <a:avLst/>
            <a:gdLst/>
            <a:ahLst/>
            <a:cxnLst/>
            <a:rect r="r" b="b" t="t" l="l"/>
            <a:pathLst>
              <a:path h="6686948" w="7341365">
                <a:moveTo>
                  <a:pt x="0" y="0"/>
                </a:moveTo>
                <a:lnTo>
                  <a:pt x="7341365" y="0"/>
                </a:lnTo>
                <a:lnTo>
                  <a:pt x="7341365" y="6686948"/>
                </a:lnTo>
                <a:lnTo>
                  <a:pt x="0" y="668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1800026"/>
            <a:ext cx="7341365" cy="6686948"/>
          </a:xfrm>
          <a:custGeom>
            <a:avLst/>
            <a:gdLst/>
            <a:ahLst/>
            <a:cxnLst/>
            <a:rect r="r" b="b" t="t" l="l"/>
            <a:pathLst>
              <a:path h="6686948" w="7341365">
                <a:moveTo>
                  <a:pt x="0" y="0"/>
                </a:moveTo>
                <a:lnTo>
                  <a:pt x="7341365" y="0"/>
                </a:lnTo>
                <a:lnTo>
                  <a:pt x="7341365" y="6686948"/>
                </a:lnTo>
                <a:lnTo>
                  <a:pt x="0" y="668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94007" y="4901698"/>
            <a:ext cx="9160203" cy="3343474"/>
          </a:xfrm>
          <a:custGeom>
            <a:avLst/>
            <a:gdLst/>
            <a:ahLst/>
            <a:cxnLst/>
            <a:rect r="r" b="b" t="t" l="l"/>
            <a:pathLst>
              <a:path h="3343474" w="9160203">
                <a:moveTo>
                  <a:pt x="0" y="0"/>
                </a:moveTo>
                <a:lnTo>
                  <a:pt x="9160203" y="0"/>
                </a:lnTo>
                <a:lnTo>
                  <a:pt x="9160203" y="3343474"/>
                </a:lnTo>
                <a:lnTo>
                  <a:pt x="0" y="3343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448003">
            <a:off x="8879412" y="981206"/>
            <a:ext cx="1376588" cy="4114800"/>
          </a:xfrm>
          <a:custGeom>
            <a:avLst/>
            <a:gdLst/>
            <a:ahLst/>
            <a:cxnLst/>
            <a:rect r="r" b="b" t="t" l="l"/>
            <a:pathLst>
              <a:path h="4114800" w="1376588">
                <a:moveTo>
                  <a:pt x="0" y="0"/>
                </a:moveTo>
                <a:lnTo>
                  <a:pt x="1376587" y="0"/>
                </a:lnTo>
                <a:lnTo>
                  <a:pt x="13765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3853948"/>
            <a:ext cx="891021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8"/>
              </a:lnSpc>
            </a:pPr>
            <a:r>
              <a:rPr lang="en-US" sz="392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generazione del payload con msfvenom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43906" y="5847704"/>
            <a:ext cx="3159700" cy="229556"/>
            <a:chOff x="0" y="0"/>
            <a:chExt cx="4212934" cy="3060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4192524" cy="285750"/>
            </a:xfrm>
            <a:custGeom>
              <a:avLst/>
              <a:gdLst/>
              <a:ahLst/>
              <a:cxnLst/>
              <a:rect r="r" b="b" t="t" l="l"/>
              <a:pathLst>
                <a:path h="285750" w="4192524">
                  <a:moveTo>
                    <a:pt x="0" y="0"/>
                  </a:moveTo>
                  <a:lnTo>
                    <a:pt x="4192524" y="0"/>
                  </a:lnTo>
                  <a:lnTo>
                    <a:pt x="4192524" y="285750"/>
                  </a:lnTo>
                  <a:lnTo>
                    <a:pt x="0" y="285750"/>
                  </a:lnTo>
                  <a:close/>
                </a:path>
              </a:pathLst>
            </a:custGeom>
            <a:gradFill rotWithShape="true">
              <a:gsLst>
                <a:gs pos="0">
                  <a:srgbClr val="8BE3FF">
                    <a:alpha val="100000"/>
                  </a:srgbClr>
                </a:gs>
                <a:gs pos="100000">
                  <a:srgbClr val="ACFFD9">
                    <a:alpha val="100000"/>
                  </a:srgbClr>
                </a:gs>
              </a:gsLst>
              <a:lin ang="5407407"/>
            </a:gra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17924" cy="311150"/>
            </a:xfrm>
            <a:custGeom>
              <a:avLst/>
              <a:gdLst/>
              <a:ahLst/>
              <a:cxnLst/>
              <a:rect r="r" b="b" t="t" l="l"/>
              <a:pathLst>
                <a:path h="311150" w="4217924">
                  <a:moveTo>
                    <a:pt x="12700" y="0"/>
                  </a:moveTo>
                  <a:lnTo>
                    <a:pt x="4205224" y="0"/>
                  </a:lnTo>
                  <a:cubicBezTo>
                    <a:pt x="4212209" y="0"/>
                    <a:pt x="4217924" y="5715"/>
                    <a:pt x="4217924" y="12700"/>
                  </a:cubicBezTo>
                  <a:lnTo>
                    <a:pt x="4217924" y="298450"/>
                  </a:lnTo>
                  <a:cubicBezTo>
                    <a:pt x="4217924" y="305435"/>
                    <a:pt x="4212209" y="311150"/>
                    <a:pt x="4205224" y="311150"/>
                  </a:cubicBezTo>
                  <a:lnTo>
                    <a:pt x="12700" y="311150"/>
                  </a:lnTo>
                  <a:cubicBezTo>
                    <a:pt x="5715" y="311150"/>
                    <a:pt x="0" y="305435"/>
                    <a:pt x="0" y="2984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98450"/>
                  </a:lnTo>
                  <a:lnTo>
                    <a:pt x="12700" y="298450"/>
                  </a:lnTo>
                  <a:lnTo>
                    <a:pt x="12700" y="285750"/>
                  </a:lnTo>
                  <a:lnTo>
                    <a:pt x="4205224" y="285750"/>
                  </a:lnTo>
                  <a:lnTo>
                    <a:pt x="4205224" y="298450"/>
                  </a:lnTo>
                  <a:lnTo>
                    <a:pt x="4192524" y="298450"/>
                  </a:lnTo>
                  <a:lnTo>
                    <a:pt x="4192524" y="12700"/>
                  </a:lnTo>
                  <a:lnTo>
                    <a:pt x="4205224" y="12700"/>
                  </a:lnTo>
                  <a:lnTo>
                    <a:pt x="420522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AutoShape 5" id="5"/>
          <p:cNvSpPr/>
          <p:nvPr/>
        </p:nvSpPr>
        <p:spPr>
          <a:xfrm rot="5227036">
            <a:off x="8555833" y="5769930"/>
            <a:ext cx="608183" cy="0"/>
          </a:xfrm>
          <a:prstGeom prst="line">
            <a:avLst/>
          </a:prstGeom>
          <a:ln cap="rnd" w="19050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778099" y="5399250"/>
            <a:ext cx="163651" cy="163590"/>
            <a:chOff x="0" y="0"/>
            <a:chExt cx="218201" cy="2181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197866" cy="197612"/>
            </a:xfrm>
            <a:custGeom>
              <a:avLst/>
              <a:gdLst/>
              <a:ahLst/>
              <a:cxnLst/>
              <a:rect r="r" b="b" t="t" l="l"/>
              <a:pathLst>
                <a:path h="197612" w="197866">
                  <a:moveTo>
                    <a:pt x="0" y="98806"/>
                  </a:moveTo>
                  <a:cubicBezTo>
                    <a:pt x="0" y="44323"/>
                    <a:pt x="44323" y="0"/>
                    <a:pt x="98933" y="0"/>
                  </a:cubicBezTo>
                  <a:cubicBezTo>
                    <a:pt x="153543" y="0"/>
                    <a:pt x="197866" y="44323"/>
                    <a:pt x="197866" y="98806"/>
                  </a:cubicBezTo>
                  <a:cubicBezTo>
                    <a:pt x="197866" y="153289"/>
                    <a:pt x="153543" y="197612"/>
                    <a:pt x="98933" y="197612"/>
                  </a:cubicBezTo>
                  <a:cubicBezTo>
                    <a:pt x="44323" y="197612"/>
                    <a:pt x="0" y="153416"/>
                    <a:pt x="0" y="98806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266" cy="223139"/>
            </a:xfrm>
            <a:custGeom>
              <a:avLst/>
              <a:gdLst/>
              <a:ahLst/>
              <a:cxnLst/>
              <a:rect r="r" b="b" t="t" l="l"/>
              <a:pathLst>
                <a:path h="223139" w="223266">
                  <a:moveTo>
                    <a:pt x="0" y="111506"/>
                  </a:moveTo>
                  <a:cubicBezTo>
                    <a:pt x="0" y="49911"/>
                    <a:pt x="49911" y="0"/>
                    <a:pt x="111633" y="0"/>
                  </a:cubicBezTo>
                  <a:lnTo>
                    <a:pt x="111633" y="12700"/>
                  </a:lnTo>
                  <a:lnTo>
                    <a:pt x="111633" y="0"/>
                  </a:lnTo>
                  <a:cubicBezTo>
                    <a:pt x="173228" y="0"/>
                    <a:pt x="223266" y="49911"/>
                    <a:pt x="223266" y="111506"/>
                  </a:cubicBezTo>
                  <a:cubicBezTo>
                    <a:pt x="223266" y="173101"/>
                    <a:pt x="173355" y="223012"/>
                    <a:pt x="111633" y="223012"/>
                  </a:cubicBezTo>
                  <a:lnTo>
                    <a:pt x="111633" y="210312"/>
                  </a:lnTo>
                  <a:lnTo>
                    <a:pt x="111633" y="223012"/>
                  </a:lnTo>
                  <a:cubicBezTo>
                    <a:pt x="49911" y="223139"/>
                    <a:pt x="0" y="173228"/>
                    <a:pt x="0" y="111506"/>
                  </a:cubicBezTo>
                  <a:lnTo>
                    <a:pt x="12700" y="111506"/>
                  </a:lnTo>
                  <a:lnTo>
                    <a:pt x="23749" y="117729"/>
                  </a:lnTo>
                  <a:cubicBezTo>
                    <a:pt x="20955" y="122809"/>
                    <a:pt x="14986" y="125222"/>
                    <a:pt x="9525" y="123825"/>
                  </a:cubicBezTo>
                  <a:cubicBezTo>
                    <a:pt x="4064" y="122428"/>
                    <a:pt x="0" y="117348"/>
                    <a:pt x="0" y="111506"/>
                  </a:cubicBezTo>
                  <a:moveTo>
                    <a:pt x="25400" y="111506"/>
                  </a:moveTo>
                  <a:lnTo>
                    <a:pt x="12700" y="111506"/>
                  </a:lnTo>
                  <a:lnTo>
                    <a:pt x="1651" y="105283"/>
                  </a:lnTo>
                  <a:cubicBezTo>
                    <a:pt x="4445" y="100203"/>
                    <a:pt x="10414" y="97790"/>
                    <a:pt x="15875" y="99187"/>
                  </a:cubicBezTo>
                  <a:cubicBezTo>
                    <a:pt x="21336" y="100584"/>
                    <a:pt x="25400" y="105664"/>
                    <a:pt x="25400" y="111506"/>
                  </a:cubicBezTo>
                  <a:cubicBezTo>
                    <a:pt x="25400" y="159131"/>
                    <a:pt x="64008" y="197612"/>
                    <a:pt x="111633" y="197612"/>
                  </a:cubicBezTo>
                  <a:cubicBezTo>
                    <a:pt x="159258" y="197612"/>
                    <a:pt x="197866" y="159004"/>
                    <a:pt x="197866" y="111506"/>
                  </a:cubicBezTo>
                  <a:lnTo>
                    <a:pt x="210566" y="111506"/>
                  </a:lnTo>
                  <a:lnTo>
                    <a:pt x="197866" y="111506"/>
                  </a:lnTo>
                  <a:cubicBezTo>
                    <a:pt x="197866" y="64008"/>
                    <a:pt x="159258" y="25400"/>
                    <a:pt x="111633" y="25400"/>
                  </a:cubicBezTo>
                  <a:lnTo>
                    <a:pt x="111633" y="12700"/>
                  </a:lnTo>
                  <a:lnTo>
                    <a:pt x="111633" y="25400"/>
                  </a:lnTo>
                  <a:cubicBezTo>
                    <a:pt x="64008" y="25400"/>
                    <a:pt x="25400" y="64008"/>
                    <a:pt x="25400" y="111506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AutoShape 9" id="9"/>
          <p:cNvSpPr/>
          <p:nvPr/>
        </p:nvSpPr>
        <p:spPr>
          <a:xfrm rot="5187195">
            <a:off x="15461348" y="5770037"/>
            <a:ext cx="615880" cy="0"/>
          </a:xfrm>
          <a:prstGeom prst="line">
            <a:avLst/>
          </a:prstGeom>
          <a:ln cap="rnd" w="19050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5676058" y="5388066"/>
            <a:ext cx="186900" cy="186900"/>
            <a:chOff x="0" y="0"/>
            <a:chExt cx="249200" cy="249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25400"/>
              <a:ext cx="198374" cy="198374"/>
            </a:xfrm>
            <a:custGeom>
              <a:avLst/>
              <a:gdLst/>
              <a:ahLst/>
              <a:cxnLst/>
              <a:rect r="r" b="b" t="t" l="l"/>
              <a:pathLst>
                <a:path h="198374" w="198374">
                  <a:moveTo>
                    <a:pt x="0" y="99187"/>
                  </a:moveTo>
                  <a:cubicBezTo>
                    <a:pt x="0" y="44450"/>
                    <a:pt x="44450" y="0"/>
                    <a:pt x="99187" y="0"/>
                  </a:cubicBezTo>
                  <a:cubicBezTo>
                    <a:pt x="153924" y="0"/>
                    <a:pt x="198374" y="44450"/>
                    <a:pt x="198374" y="99187"/>
                  </a:cubicBezTo>
                  <a:cubicBezTo>
                    <a:pt x="198374" y="153924"/>
                    <a:pt x="153924" y="198374"/>
                    <a:pt x="99187" y="198374"/>
                  </a:cubicBezTo>
                  <a:cubicBezTo>
                    <a:pt x="44450" y="198374"/>
                    <a:pt x="0" y="153924"/>
                    <a:pt x="0" y="99187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9174" cy="249174"/>
            </a:xfrm>
            <a:custGeom>
              <a:avLst/>
              <a:gdLst/>
              <a:ahLst/>
              <a:cxnLst/>
              <a:rect r="r" b="b" t="t" l="l"/>
              <a:pathLst>
                <a:path h="249174" w="249174">
                  <a:moveTo>
                    <a:pt x="0" y="124587"/>
                  </a:moveTo>
                  <a:cubicBezTo>
                    <a:pt x="0" y="55753"/>
                    <a:pt x="55753" y="0"/>
                    <a:pt x="124587" y="0"/>
                  </a:cubicBezTo>
                  <a:lnTo>
                    <a:pt x="124587" y="25400"/>
                  </a:lnTo>
                  <a:lnTo>
                    <a:pt x="124587" y="0"/>
                  </a:lnTo>
                  <a:cubicBezTo>
                    <a:pt x="193421" y="0"/>
                    <a:pt x="249174" y="55753"/>
                    <a:pt x="249174" y="124587"/>
                  </a:cubicBezTo>
                  <a:lnTo>
                    <a:pt x="223774" y="124587"/>
                  </a:lnTo>
                  <a:lnTo>
                    <a:pt x="249174" y="124587"/>
                  </a:lnTo>
                  <a:cubicBezTo>
                    <a:pt x="249174" y="193421"/>
                    <a:pt x="193421" y="249174"/>
                    <a:pt x="124587" y="249174"/>
                  </a:cubicBezTo>
                  <a:lnTo>
                    <a:pt x="124587" y="223774"/>
                  </a:lnTo>
                  <a:lnTo>
                    <a:pt x="124587" y="249174"/>
                  </a:lnTo>
                  <a:cubicBezTo>
                    <a:pt x="55753" y="249174"/>
                    <a:pt x="0" y="193421"/>
                    <a:pt x="0" y="124587"/>
                  </a:cubicBezTo>
                  <a:lnTo>
                    <a:pt x="25400" y="124587"/>
                  </a:lnTo>
                  <a:lnTo>
                    <a:pt x="50800" y="124587"/>
                  </a:lnTo>
                  <a:lnTo>
                    <a:pt x="25400" y="124587"/>
                  </a:lnTo>
                  <a:lnTo>
                    <a:pt x="0" y="124587"/>
                  </a:lnTo>
                  <a:moveTo>
                    <a:pt x="50800" y="124587"/>
                  </a:moveTo>
                  <a:cubicBezTo>
                    <a:pt x="50800" y="138557"/>
                    <a:pt x="39370" y="149987"/>
                    <a:pt x="25400" y="149987"/>
                  </a:cubicBezTo>
                  <a:cubicBezTo>
                    <a:pt x="11430" y="149987"/>
                    <a:pt x="0" y="138557"/>
                    <a:pt x="0" y="124587"/>
                  </a:cubicBezTo>
                  <a:cubicBezTo>
                    <a:pt x="0" y="110617"/>
                    <a:pt x="11430" y="99187"/>
                    <a:pt x="25400" y="99187"/>
                  </a:cubicBezTo>
                  <a:cubicBezTo>
                    <a:pt x="39370" y="99187"/>
                    <a:pt x="50800" y="110617"/>
                    <a:pt x="50800" y="124587"/>
                  </a:cubicBezTo>
                  <a:cubicBezTo>
                    <a:pt x="50800" y="165354"/>
                    <a:pt x="83820" y="198374"/>
                    <a:pt x="124587" y="198374"/>
                  </a:cubicBezTo>
                  <a:cubicBezTo>
                    <a:pt x="165354" y="198374"/>
                    <a:pt x="198374" y="165354"/>
                    <a:pt x="198374" y="124587"/>
                  </a:cubicBezTo>
                  <a:cubicBezTo>
                    <a:pt x="198374" y="83820"/>
                    <a:pt x="165354" y="50800"/>
                    <a:pt x="124587" y="50800"/>
                  </a:cubicBezTo>
                  <a:lnTo>
                    <a:pt x="124587" y="25400"/>
                  </a:lnTo>
                  <a:lnTo>
                    <a:pt x="124587" y="50800"/>
                  </a:lnTo>
                  <a:cubicBezTo>
                    <a:pt x="83820" y="50800"/>
                    <a:pt x="50800" y="83820"/>
                    <a:pt x="50800" y="124587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AutoShape 13" id="13"/>
          <p:cNvSpPr/>
          <p:nvPr/>
        </p:nvSpPr>
        <p:spPr>
          <a:xfrm rot="5227034">
            <a:off x="2250225" y="5770167"/>
            <a:ext cx="608208" cy="0"/>
          </a:xfrm>
          <a:prstGeom prst="line">
            <a:avLst/>
          </a:prstGeom>
          <a:ln cap="rnd" w="19050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2472499" y="5399472"/>
            <a:ext cx="163659" cy="163597"/>
            <a:chOff x="0" y="0"/>
            <a:chExt cx="218212" cy="2181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197866" cy="197866"/>
            </a:xfrm>
            <a:custGeom>
              <a:avLst/>
              <a:gdLst/>
              <a:ahLst/>
              <a:cxnLst/>
              <a:rect r="r" b="b" t="t" l="l"/>
              <a:pathLst>
                <a:path h="197866" w="197866">
                  <a:moveTo>
                    <a:pt x="0" y="98933"/>
                  </a:moveTo>
                  <a:cubicBezTo>
                    <a:pt x="0" y="44323"/>
                    <a:pt x="44323" y="0"/>
                    <a:pt x="98933" y="0"/>
                  </a:cubicBezTo>
                  <a:cubicBezTo>
                    <a:pt x="153543" y="0"/>
                    <a:pt x="197866" y="44323"/>
                    <a:pt x="197866" y="98933"/>
                  </a:cubicBezTo>
                  <a:cubicBezTo>
                    <a:pt x="197866" y="153543"/>
                    <a:pt x="153543" y="197866"/>
                    <a:pt x="98933" y="197866"/>
                  </a:cubicBezTo>
                  <a:cubicBezTo>
                    <a:pt x="44323" y="197866"/>
                    <a:pt x="0" y="153416"/>
                    <a:pt x="0" y="989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3266" cy="223266"/>
            </a:xfrm>
            <a:custGeom>
              <a:avLst/>
              <a:gdLst/>
              <a:ahLst/>
              <a:cxnLst/>
              <a:rect r="r" b="b" t="t" l="l"/>
              <a:pathLst>
                <a:path h="223266" w="223266">
                  <a:moveTo>
                    <a:pt x="0" y="111633"/>
                  </a:moveTo>
                  <a:cubicBezTo>
                    <a:pt x="0" y="49911"/>
                    <a:pt x="49911" y="0"/>
                    <a:pt x="111633" y="0"/>
                  </a:cubicBezTo>
                  <a:lnTo>
                    <a:pt x="111633" y="12700"/>
                  </a:lnTo>
                  <a:lnTo>
                    <a:pt x="111633" y="0"/>
                  </a:lnTo>
                  <a:cubicBezTo>
                    <a:pt x="173228" y="0"/>
                    <a:pt x="223266" y="49911"/>
                    <a:pt x="223266" y="111633"/>
                  </a:cubicBezTo>
                  <a:cubicBezTo>
                    <a:pt x="223266" y="173355"/>
                    <a:pt x="173355" y="223266"/>
                    <a:pt x="111633" y="223266"/>
                  </a:cubicBezTo>
                  <a:lnTo>
                    <a:pt x="111633" y="210566"/>
                  </a:lnTo>
                  <a:lnTo>
                    <a:pt x="111633" y="223266"/>
                  </a:lnTo>
                  <a:cubicBezTo>
                    <a:pt x="49911" y="223139"/>
                    <a:pt x="0" y="173228"/>
                    <a:pt x="0" y="111633"/>
                  </a:cubicBezTo>
                  <a:lnTo>
                    <a:pt x="12700" y="111633"/>
                  </a:lnTo>
                  <a:lnTo>
                    <a:pt x="21082" y="121158"/>
                  </a:lnTo>
                  <a:cubicBezTo>
                    <a:pt x="17399" y="124460"/>
                    <a:pt x="12065" y="125349"/>
                    <a:pt x="7493" y="123190"/>
                  </a:cubicBezTo>
                  <a:cubicBezTo>
                    <a:pt x="2921" y="121031"/>
                    <a:pt x="0" y="116586"/>
                    <a:pt x="0" y="111633"/>
                  </a:cubicBezTo>
                  <a:moveTo>
                    <a:pt x="25400" y="111633"/>
                  </a:moveTo>
                  <a:lnTo>
                    <a:pt x="12700" y="111633"/>
                  </a:lnTo>
                  <a:lnTo>
                    <a:pt x="4318" y="102108"/>
                  </a:lnTo>
                  <a:cubicBezTo>
                    <a:pt x="8001" y="98806"/>
                    <a:pt x="13335" y="97917"/>
                    <a:pt x="17907" y="100076"/>
                  </a:cubicBezTo>
                  <a:cubicBezTo>
                    <a:pt x="22479" y="102235"/>
                    <a:pt x="25400" y="106680"/>
                    <a:pt x="25400" y="111633"/>
                  </a:cubicBezTo>
                  <a:cubicBezTo>
                    <a:pt x="25400" y="159258"/>
                    <a:pt x="64008" y="197866"/>
                    <a:pt x="111633" y="197866"/>
                  </a:cubicBezTo>
                  <a:cubicBezTo>
                    <a:pt x="159258" y="197866"/>
                    <a:pt x="197866" y="159258"/>
                    <a:pt x="197866" y="111633"/>
                  </a:cubicBezTo>
                  <a:lnTo>
                    <a:pt x="210566" y="111633"/>
                  </a:lnTo>
                  <a:lnTo>
                    <a:pt x="197866" y="111633"/>
                  </a:lnTo>
                  <a:cubicBezTo>
                    <a:pt x="197866" y="64008"/>
                    <a:pt x="159258" y="25400"/>
                    <a:pt x="111633" y="25400"/>
                  </a:cubicBezTo>
                  <a:lnTo>
                    <a:pt x="111633" y="12700"/>
                  </a:lnTo>
                  <a:lnTo>
                    <a:pt x="111633" y="25400"/>
                  </a:lnTo>
                  <a:cubicBezTo>
                    <a:pt x="64008" y="25400"/>
                    <a:pt x="25400" y="64008"/>
                    <a:pt x="25400" y="1116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536901" y="5830123"/>
            <a:ext cx="3196732" cy="266555"/>
            <a:chOff x="0" y="0"/>
            <a:chExt cx="4262309" cy="3554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4193032" cy="286131"/>
            </a:xfrm>
            <a:custGeom>
              <a:avLst/>
              <a:gdLst/>
              <a:ahLst/>
              <a:cxnLst/>
              <a:rect r="r" b="b" t="t" l="l"/>
              <a:pathLst>
                <a:path h="286131" w="4193032">
                  <a:moveTo>
                    <a:pt x="0" y="0"/>
                  </a:moveTo>
                  <a:lnTo>
                    <a:pt x="4193032" y="0"/>
                  </a:lnTo>
                  <a:lnTo>
                    <a:pt x="4193032" y="286131"/>
                  </a:lnTo>
                  <a:lnTo>
                    <a:pt x="0" y="286131"/>
                  </a:ln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18432" cy="311531"/>
            </a:xfrm>
            <a:custGeom>
              <a:avLst/>
              <a:gdLst/>
              <a:ahLst/>
              <a:cxnLst/>
              <a:rect r="r" b="b" t="t" l="l"/>
              <a:pathLst>
                <a:path h="311531" w="4218432">
                  <a:moveTo>
                    <a:pt x="12700" y="0"/>
                  </a:moveTo>
                  <a:lnTo>
                    <a:pt x="4205732" y="0"/>
                  </a:lnTo>
                  <a:cubicBezTo>
                    <a:pt x="4212717" y="0"/>
                    <a:pt x="4218432" y="5715"/>
                    <a:pt x="4218432" y="12700"/>
                  </a:cubicBezTo>
                  <a:lnTo>
                    <a:pt x="4218432" y="298831"/>
                  </a:lnTo>
                  <a:cubicBezTo>
                    <a:pt x="4218432" y="305816"/>
                    <a:pt x="4212717" y="311531"/>
                    <a:pt x="4205732" y="311531"/>
                  </a:cubicBezTo>
                  <a:lnTo>
                    <a:pt x="12700" y="311531"/>
                  </a:lnTo>
                  <a:cubicBezTo>
                    <a:pt x="5715" y="311531"/>
                    <a:pt x="0" y="305816"/>
                    <a:pt x="0" y="2988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98831"/>
                  </a:lnTo>
                  <a:lnTo>
                    <a:pt x="12700" y="298831"/>
                  </a:lnTo>
                  <a:lnTo>
                    <a:pt x="12700" y="286131"/>
                  </a:lnTo>
                  <a:lnTo>
                    <a:pt x="4205732" y="286131"/>
                  </a:lnTo>
                  <a:lnTo>
                    <a:pt x="4205732" y="298831"/>
                  </a:lnTo>
                  <a:lnTo>
                    <a:pt x="4193032" y="298831"/>
                  </a:lnTo>
                  <a:lnTo>
                    <a:pt x="4193032" y="12700"/>
                  </a:lnTo>
                  <a:lnTo>
                    <a:pt x="4205732" y="12700"/>
                  </a:lnTo>
                  <a:lnTo>
                    <a:pt x="42057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AutoShape 20" id="20"/>
          <p:cNvSpPr/>
          <p:nvPr/>
        </p:nvSpPr>
        <p:spPr>
          <a:xfrm rot="5227035">
            <a:off x="5409948" y="6135576"/>
            <a:ext cx="608209" cy="0"/>
          </a:xfrm>
          <a:prstGeom prst="line">
            <a:avLst/>
          </a:prstGeom>
          <a:ln cap="rnd" w="19050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-10800000">
            <a:off x="5624576" y="6354081"/>
            <a:ext cx="178953" cy="178885"/>
            <a:chOff x="0" y="0"/>
            <a:chExt cx="238604" cy="2385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197866" cy="197866"/>
            </a:xfrm>
            <a:custGeom>
              <a:avLst/>
              <a:gdLst/>
              <a:ahLst/>
              <a:cxnLst/>
              <a:rect r="r" b="b" t="t" l="l"/>
              <a:pathLst>
                <a:path h="197866" w="197866">
                  <a:moveTo>
                    <a:pt x="0" y="98933"/>
                  </a:moveTo>
                  <a:cubicBezTo>
                    <a:pt x="0" y="44323"/>
                    <a:pt x="44323" y="0"/>
                    <a:pt x="98933" y="0"/>
                  </a:cubicBezTo>
                  <a:cubicBezTo>
                    <a:pt x="153543" y="0"/>
                    <a:pt x="197866" y="44323"/>
                    <a:pt x="197866" y="98933"/>
                  </a:cubicBezTo>
                  <a:cubicBezTo>
                    <a:pt x="197866" y="153543"/>
                    <a:pt x="153543" y="197866"/>
                    <a:pt x="98933" y="197866"/>
                  </a:cubicBezTo>
                  <a:cubicBezTo>
                    <a:pt x="44323" y="197866"/>
                    <a:pt x="0" y="153416"/>
                    <a:pt x="0" y="989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8666" cy="248666"/>
            </a:xfrm>
            <a:custGeom>
              <a:avLst/>
              <a:gdLst/>
              <a:ahLst/>
              <a:cxnLst/>
              <a:rect r="r" b="b" t="t" l="l"/>
              <a:pathLst>
                <a:path h="248666" w="248666">
                  <a:moveTo>
                    <a:pt x="0" y="124333"/>
                  </a:moveTo>
                  <a:cubicBezTo>
                    <a:pt x="0" y="55626"/>
                    <a:pt x="55626" y="0"/>
                    <a:pt x="124333" y="0"/>
                  </a:cubicBezTo>
                  <a:lnTo>
                    <a:pt x="124333" y="25400"/>
                  </a:lnTo>
                  <a:lnTo>
                    <a:pt x="124333" y="0"/>
                  </a:lnTo>
                  <a:cubicBezTo>
                    <a:pt x="193040" y="0"/>
                    <a:pt x="248666" y="55626"/>
                    <a:pt x="248666" y="124333"/>
                  </a:cubicBezTo>
                  <a:lnTo>
                    <a:pt x="223266" y="124333"/>
                  </a:lnTo>
                  <a:lnTo>
                    <a:pt x="248666" y="124333"/>
                  </a:lnTo>
                  <a:cubicBezTo>
                    <a:pt x="248666" y="192913"/>
                    <a:pt x="193040" y="248666"/>
                    <a:pt x="124333" y="248666"/>
                  </a:cubicBezTo>
                  <a:lnTo>
                    <a:pt x="124333" y="223266"/>
                  </a:lnTo>
                  <a:lnTo>
                    <a:pt x="124333" y="248666"/>
                  </a:lnTo>
                  <a:cubicBezTo>
                    <a:pt x="55626" y="248539"/>
                    <a:pt x="0" y="192913"/>
                    <a:pt x="0" y="124333"/>
                  </a:cubicBezTo>
                  <a:lnTo>
                    <a:pt x="25400" y="124333"/>
                  </a:lnTo>
                  <a:lnTo>
                    <a:pt x="50800" y="124333"/>
                  </a:lnTo>
                  <a:lnTo>
                    <a:pt x="25400" y="124333"/>
                  </a:lnTo>
                  <a:lnTo>
                    <a:pt x="0" y="124333"/>
                  </a:lnTo>
                  <a:moveTo>
                    <a:pt x="50800" y="124333"/>
                  </a:moveTo>
                  <a:cubicBezTo>
                    <a:pt x="50800" y="138303"/>
                    <a:pt x="39370" y="149733"/>
                    <a:pt x="25400" y="149733"/>
                  </a:cubicBezTo>
                  <a:cubicBezTo>
                    <a:pt x="11430" y="149733"/>
                    <a:pt x="0" y="138303"/>
                    <a:pt x="0" y="124333"/>
                  </a:cubicBezTo>
                  <a:cubicBezTo>
                    <a:pt x="0" y="110363"/>
                    <a:pt x="11430" y="98933"/>
                    <a:pt x="25400" y="98933"/>
                  </a:cubicBezTo>
                  <a:cubicBezTo>
                    <a:pt x="39370" y="98933"/>
                    <a:pt x="50800" y="110363"/>
                    <a:pt x="50800" y="124333"/>
                  </a:cubicBezTo>
                  <a:cubicBezTo>
                    <a:pt x="50800" y="164846"/>
                    <a:pt x="83693" y="197866"/>
                    <a:pt x="124333" y="197866"/>
                  </a:cubicBezTo>
                  <a:cubicBezTo>
                    <a:pt x="164973" y="197866"/>
                    <a:pt x="197866" y="164973"/>
                    <a:pt x="197866" y="124333"/>
                  </a:cubicBezTo>
                  <a:cubicBezTo>
                    <a:pt x="197866" y="83693"/>
                    <a:pt x="164973" y="50800"/>
                    <a:pt x="124333" y="50800"/>
                  </a:cubicBezTo>
                  <a:lnTo>
                    <a:pt x="124333" y="25400"/>
                  </a:lnTo>
                  <a:lnTo>
                    <a:pt x="124333" y="50800"/>
                  </a:lnTo>
                  <a:cubicBezTo>
                    <a:pt x="83693" y="50800"/>
                    <a:pt x="50800" y="83693"/>
                    <a:pt x="50800" y="1243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681240" y="5830124"/>
            <a:ext cx="3196732" cy="266555"/>
            <a:chOff x="0" y="0"/>
            <a:chExt cx="4262309" cy="3554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4193032" cy="286131"/>
            </a:xfrm>
            <a:custGeom>
              <a:avLst/>
              <a:gdLst/>
              <a:ahLst/>
              <a:cxnLst/>
              <a:rect r="r" b="b" t="t" l="l"/>
              <a:pathLst>
                <a:path h="286131" w="4193032">
                  <a:moveTo>
                    <a:pt x="0" y="0"/>
                  </a:moveTo>
                  <a:lnTo>
                    <a:pt x="4193032" y="0"/>
                  </a:lnTo>
                  <a:lnTo>
                    <a:pt x="4193032" y="286131"/>
                  </a:lnTo>
                  <a:lnTo>
                    <a:pt x="0" y="286131"/>
                  </a:ln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18432" cy="311531"/>
            </a:xfrm>
            <a:custGeom>
              <a:avLst/>
              <a:gdLst/>
              <a:ahLst/>
              <a:cxnLst/>
              <a:rect r="r" b="b" t="t" l="l"/>
              <a:pathLst>
                <a:path h="311531" w="4218432">
                  <a:moveTo>
                    <a:pt x="12700" y="0"/>
                  </a:moveTo>
                  <a:lnTo>
                    <a:pt x="4205732" y="0"/>
                  </a:lnTo>
                  <a:cubicBezTo>
                    <a:pt x="4212717" y="0"/>
                    <a:pt x="4218432" y="5715"/>
                    <a:pt x="4218432" y="12700"/>
                  </a:cubicBezTo>
                  <a:lnTo>
                    <a:pt x="4218432" y="298831"/>
                  </a:lnTo>
                  <a:cubicBezTo>
                    <a:pt x="4218432" y="305816"/>
                    <a:pt x="4212717" y="311531"/>
                    <a:pt x="4205732" y="311531"/>
                  </a:cubicBezTo>
                  <a:lnTo>
                    <a:pt x="12700" y="311531"/>
                  </a:lnTo>
                  <a:cubicBezTo>
                    <a:pt x="5715" y="311531"/>
                    <a:pt x="0" y="305816"/>
                    <a:pt x="0" y="2988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98831"/>
                  </a:lnTo>
                  <a:lnTo>
                    <a:pt x="12700" y="298831"/>
                  </a:lnTo>
                  <a:lnTo>
                    <a:pt x="12700" y="286131"/>
                  </a:lnTo>
                  <a:lnTo>
                    <a:pt x="4205732" y="286131"/>
                  </a:lnTo>
                  <a:lnTo>
                    <a:pt x="4205732" y="298831"/>
                  </a:lnTo>
                  <a:lnTo>
                    <a:pt x="4193032" y="298831"/>
                  </a:lnTo>
                  <a:lnTo>
                    <a:pt x="4193032" y="12700"/>
                  </a:lnTo>
                  <a:lnTo>
                    <a:pt x="4205732" y="12700"/>
                  </a:lnTo>
                  <a:lnTo>
                    <a:pt x="42057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AutoShape 27" id="27"/>
          <p:cNvSpPr/>
          <p:nvPr/>
        </p:nvSpPr>
        <p:spPr>
          <a:xfrm rot="5227034">
            <a:off x="11689414" y="6135576"/>
            <a:ext cx="608209" cy="0"/>
          </a:xfrm>
          <a:prstGeom prst="line">
            <a:avLst/>
          </a:prstGeom>
          <a:ln cap="rnd" w="19050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-10800000">
            <a:off x="11904042" y="6354081"/>
            <a:ext cx="178953" cy="178885"/>
            <a:chOff x="0" y="0"/>
            <a:chExt cx="238604" cy="23851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5400" y="25400"/>
              <a:ext cx="197866" cy="197866"/>
            </a:xfrm>
            <a:custGeom>
              <a:avLst/>
              <a:gdLst/>
              <a:ahLst/>
              <a:cxnLst/>
              <a:rect r="r" b="b" t="t" l="l"/>
              <a:pathLst>
                <a:path h="197866" w="197866">
                  <a:moveTo>
                    <a:pt x="0" y="98933"/>
                  </a:moveTo>
                  <a:cubicBezTo>
                    <a:pt x="0" y="44323"/>
                    <a:pt x="44323" y="0"/>
                    <a:pt x="98933" y="0"/>
                  </a:cubicBezTo>
                  <a:cubicBezTo>
                    <a:pt x="153543" y="0"/>
                    <a:pt x="197866" y="44323"/>
                    <a:pt x="197866" y="98933"/>
                  </a:cubicBezTo>
                  <a:cubicBezTo>
                    <a:pt x="197866" y="153543"/>
                    <a:pt x="153543" y="197866"/>
                    <a:pt x="98933" y="197866"/>
                  </a:cubicBezTo>
                  <a:cubicBezTo>
                    <a:pt x="44323" y="197866"/>
                    <a:pt x="0" y="153416"/>
                    <a:pt x="0" y="989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8666" cy="248666"/>
            </a:xfrm>
            <a:custGeom>
              <a:avLst/>
              <a:gdLst/>
              <a:ahLst/>
              <a:cxnLst/>
              <a:rect r="r" b="b" t="t" l="l"/>
              <a:pathLst>
                <a:path h="248666" w="248666">
                  <a:moveTo>
                    <a:pt x="0" y="124333"/>
                  </a:moveTo>
                  <a:cubicBezTo>
                    <a:pt x="0" y="55626"/>
                    <a:pt x="55626" y="0"/>
                    <a:pt x="124333" y="0"/>
                  </a:cubicBezTo>
                  <a:lnTo>
                    <a:pt x="124333" y="25400"/>
                  </a:lnTo>
                  <a:lnTo>
                    <a:pt x="124333" y="0"/>
                  </a:lnTo>
                  <a:cubicBezTo>
                    <a:pt x="193040" y="0"/>
                    <a:pt x="248666" y="55626"/>
                    <a:pt x="248666" y="124333"/>
                  </a:cubicBezTo>
                  <a:lnTo>
                    <a:pt x="223266" y="124333"/>
                  </a:lnTo>
                  <a:lnTo>
                    <a:pt x="248666" y="124333"/>
                  </a:lnTo>
                  <a:cubicBezTo>
                    <a:pt x="248666" y="192913"/>
                    <a:pt x="193040" y="248666"/>
                    <a:pt x="124333" y="248666"/>
                  </a:cubicBezTo>
                  <a:lnTo>
                    <a:pt x="124333" y="223266"/>
                  </a:lnTo>
                  <a:lnTo>
                    <a:pt x="124333" y="248666"/>
                  </a:lnTo>
                  <a:cubicBezTo>
                    <a:pt x="55626" y="248539"/>
                    <a:pt x="0" y="192913"/>
                    <a:pt x="0" y="124333"/>
                  </a:cubicBezTo>
                  <a:lnTo>
                    <a:pt x="25400" y="124333"/>
                  </a:lnTo>
                  <a:lnTo>
                    <a:pt x="50800" y="124333"/>
                  </a:lnTo>
                  <a:lnTo>
                    <a:pt x="25400" y="124333"/>
                  </a:lnTo>
                  <a:lnTo>
                    <a:pt x="0" y="124333"/>
                  </a:lnTo>
                  <a:moveTo>
                    <a:pt x="50800" y="124333"/>
                  </a:moveTo>
                  <a:cubicBezTo>
                    <a:pt x="50800" y="138303"/>
                    <a:pt x="39370" y="149733"/>
                    <a:pt x="25400" y="149733"/>
                  </a:cubicBezTo>
                  <a:cubicBezTo>
                    <a:pt x="11430" y="149733"/>
                    <a:pt x="0" y="138303"/>
                    <a:pt x="0" y="124333"/>
                  </a:cubicBezTo>
                  <a:cubicBezTo>
                    <a:pt x="0" y="110363"/>
                    <a:pt x="11430" y="98933"/>
                    <a:pt x="25400" y="98933"/>
                  </a:cubicBezTo>
                  <a:cubicBezTo>
                    <a:pt x="39370" y="98933"/>
                    <a:pt x="50800" y="110363"/>
                    <a:pt x="50800" y="124333"/>
                  </a:cubicBezTo>
                  <a:cubicBezTo>
                    <a:pt x="50800" y="164846"/>
                    <a:pt x="83693" y="197866"/>
                    <a:pt x="124333" y="197866"/>
                  </a:cubicBezTo>
                  <a:cubicBezTo>
                    <a:pt x="164973" y="197866"/>
                    <a:pt x="197866" y="164973"/>
                    <a:pt x="197866" y="124333"/>
                  </a:cubicBezTo>
                  <a:cubicBezTo>
                    <a:pt x="197866" y="83693"/>
                    <a:pt x="164973" y="50800"/>
                    <a:pt x="124333" y="50800"/>
                  </a:cubicBezTo>
                  <a:lnTo>
                    <a:pt x="124333" y="25400"/>
                  </a:lnTo>
                  <a:lnTo>
                    <a:pt x="124333" y="50800"/>
                  </a:lnTo>
                  <a:cubicBezTo>
                    <a:pt x="83693" y="50800"/>
                    <a:pt x="50800" y="83693"/>
                    <a:pt x="50800" y="1243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1969922" y="5830124"/>
            <a:ext cx="3824043" cy="266555"/>
            <a:chOff x="0" y="0"/>
            <a:chExt cx="5098724" cy="35540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2700" y="12700"/>
              <a:ext cx="5029327" cy="286131"/>
            </a:xfrm>
            <a:custGeom>
              <a:avLst/>
              <a:gdLst/>
              <a:ahLst/>
              <a:cxnLst/>
              <a:rect r="r" b="b" t="t" l="l"/>
              <a:pathLst>
                <a:path h="286131" w="5029327">
                  <a:moveTo>
                    <a:pt x="0" y="0"/>
                  </a:moveTo>
                  <a:lnTo>
                    <a:pt x="5029327" y="0"/>
                  </a:lnTo>
                  <a:lnTo>
                    <a:pt x="5029327" y="286131"/>
                  </a:lnTo>
                  <a:lnTo>
                    <a:pt x="0" y="286131"/>
                  </a:lnTo>
                  <a:close/>
                </a:path>
              </a:pathLst>
            </a:custGeom>
            <a:gradFill rotWithShape="true">
              <a:gsLst>
                <a:gs pos="0">
                  <a:srgbClr val="8BE3FF">
                    <a:alpha val="100000"/>
                  </a:srgbClr>
                </a:gs>
                <a:gs pos="100000">
                  <a:srgbClr val="ACFFD9">
                    <a:alpha val="100000"/>
                  </a:srgbClr>
                </a:gs>
              </a:gsLst>
              <a:lin ang="5406378"/>
            </a:gra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054727" cy="311531"/>
            </a:xfrm>
            <a:custGeom>
              <a:avLst/>
              <a:gdLst/>
              <a:ahLst/>
              <a:cxnLst/>
              <a:rect r="r" b="b" t="t" l="l"/>
              <a:pathLst>
                <a:path h="311531" w="5054727">
                  <a:moveTo>
                    <a:pt x="12700" y="0"/>
                  </a:moveTo>
                  <a:lnTo>
                    <a:pt x="5042027" y="0"/>
                  </a:lnTo>
                  <a:cubicBezTo>
                    <a:pt x="5049012" y="0"/>
                    <a:pt x="5054727" y="5715"/>
                    <a:pt x="5054727" y="12700"/>
                  </a:cubicBezTo>
                  <a:lnTo>
                    <a:pt x="5054727" y="298831"/>
                  </a:lnTo>
                  <a:cubicBezTo>
                    <a:pt x="5054727" y="305816"/>
                    <a:pt x="5049012" y="311531"/>
                    <a:pt x="5042027" y="311531"/>
                  </a:cubicBezTo>
                  <a:lnTo>
                    <a:pt x="12700" y="311531"/>
                  </a:lnTo>
                  <a:cubicBezTo>
                    <a:pt x="5715" y="311531"/>
                    <a:pt x="0" y="305816"/>
                    <a:pt x="0" y="2988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98831"/>
                  </a:lnTo>
                  <a:lnTo>
                    <a:pt x="12700" y="298831"/>
                  </a:lnTo>
                  <a:lnTo>
                    <a:pt x="12700" y="286131"/>
                  </a:lnTo>
                  <a:lnTo>
                    <a:pt x="5042027" y="286131"/>
                  </a:lnTo>
                  <a:lnTo>
                    <a:pt x="5042027" y="298831"/>
                  </a:lnTo>
                  <a:lnTo>
                    <a:pt x="5029327" y="298831"/>
                  </a:lnTo>
                  <a:lnTo>
                    <a:pt x="5029327" y="12700"/>
                  </a:lnTo>
                  <a:lnTo>
                    <a:pt x="5042027" y="12700"/>
                  </a:lnTo>
                  <a:lnTo>
                    <a:pt x="504202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373904" y="1128681"/>
            <a:ext cx="4524508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 inserire il payload prodotto nel file config.php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354901" y="4038125"/>
            <a:ext cx="2760750" cy="89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Il nostro obiettivo.</a:t>
            </a:r>
          </a:p>
        </p:txBody>
      </p:sp>
      <p:sp>
        <p:nvSpPr>
          <p:cNvPr name="Freeform 36" id="36" descr="Immagine che contiene logo, Elementi grafici, Carattere, cerchio  Descrizione generata automaticamente"/>
          <p:cNvSpPr/>
          <p:nvPr/>
        </p:nvSpPr>
        <p:spPr>
          <a:xfrm flipH="false" flipV="false" rot="0">
            <a:off x="1227289" y="2444255"/>
            <a:ext cx="2490420" cy="2490420"/>
          </a:xfrm>
          <a:custGeom>
            <a:avLst/>
            <a:gdLst/>
            <a:ahLst/>
            <a:cxnLst/>
            <a:rect r="r" b="b" t="t" l="l"/>
            <a:pathLst>
              <a:path h="2490420" w="2490420">
                <a:moveTo>
                  <a:pt x="0" y="0"/>
                </a:moveTo>
                <a:lnTo>
                  <a:pt x="2490420" y="0"/>
                </a:lnTo>
                <a:lnTo>
                  <a:pt x="2490420" y="2490420"/>
                </a:lnTo>
                <a:lnTo>
                  <a:pt x="0" y="2490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7" id="37" descr="Immagine che contiene schizzo, clipart, simbolo, design  Descrizione generata automaticamente"/>
          <p:cNvSpPr/>
          <p:nvPr/>
        </p:nvSpPr>
        <p:spPr>
          <a:xfrm flipH="false" flipV="false" rot="0">
            <a:off x="16629146" y="4459504"/>
            <a:ext cx="1658854" cy="1494670"/>
          </a:xfrm>
          <a:custGeom>
            <a:avLst/>
            <a:gdLst/>
            <a:ahLst/>
            <a:cxnLst/>
            <a:rect r="r" b="b" t="t" l="l"/>
            <a:pathLst>
              <a:path h="1494670" w="1658854">
                <a:moveTo>
                  <a:pt x="0" y="0"/>
                </a:moveTo>
                <a:lnTo>
                  <a:pt x="1658854" y="0"/>
                </a:lnTo>
                <a:lnTo>
                  <a:pt x="1658854" y="1494670"/>
                </a:lnTo>
                <a:lnTo>
                  <a:pt x="0" y="1494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984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582628" y="4099722"/>
            <a:ext cx="893853" cy="1043778"/>
          </a:xfrm>
          <a:custGeom>
            <a:avLst/>
            <a:gdLst/>
            <a:ahLst/>
            <a:cxnLst/>
            <a:rect r="r" b="b" t="t" l="l"/>
            <a:pathLst>
              <a:path h="1043778" w="893853">
                <a:moveTo>
                  <a:pt x="0" y="0"/>
                </a:moveTo>
                <a:lnTo>
                  <a:pt x="893854" y="0"/>
                </a:lnTo>
                <a:lnTo>
                  <a:pt x="893854" y="1043778"/>
                </a:lnTo>
                <a:lnTo>
                  <a:pt x="0" y="104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4874422" y="7893455"/>
            <a:ext cx="1801716" cy="1801716"/>
          </a:xfrm>
          <a:custGeom>
            <a:avLst/>
            <a:gdLst/>
            <a:ahLst/>
            <a:cxnLst/>
            <a:rect r="r" b="b" t="t" l="l"/>
            <a:pathLst>
              <a:path h="1801716" w="1801716">
                <a:moveTo>
                  <a:pt x="0" y="0"/>
                </a:moveTo>
                <a:lnTo>
                  <a:pt x="1801716" y="0"/>
                </a:lnTo>
                <a:lnTo>
                  <a:pt x="1801716" y="1801716"/>
                </a:lnTo>
                <a:lnTo>
                  <a:pt x="0" y="1801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0014262" y="6779030"/>
            <a:ext cx="3927924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Privilage escalation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354901" y="2348378"/>
            <a:ext cx="276075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Lettura file root.txt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394905" y="6899640"/>
            <a:ext cx="27607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esecuzione exploit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82414" y="3565303"/>
            <a:ext cx="510778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Accesso macchina target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1088421" y="8615693"/>
            <a:ext cx="1810195" cy="1379039"/>
          </a:xfrm>
          <a:custGeom>
            <a:avLst/>
            <a:gdLst/>
            <a:ahLst/>
            <a:cxnLst/>
            <a:rect r="r" b="b" t="t" l="l"/>
            <a:pathLst>
              <a:path h="1379039" w="1810195">
                <a:moveTo>
                  <a:pt x="0" y="0"/>
                </a:moveTo>
                <a:lnTo>
                  <a:pt x="1810195" y="0"/>
                </a:lnTo>
                <a:lnTo>
                  <a:pt x="1810195" y="1379039"/>
                </a:lnTo>
                <a:lnTo>
                  <a:pt x="0" y="13790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1951667">
            <a:off x="11917288" y="7922890"/>
            <a:ext cx="876569" cy="645374"/>
          </a:xfrm>
          <a:custGeom>
            <a:avLst/>
            <a:gdLst/>
            <a:ahLst/>
            <a:cxnLst/>
            <a:rect r="r" b="b" t="t" l="l"/>
            <a:pathLst>
              <a:path h="645374" w="876569">
                <a:moveTo>
                  <a:pt x="0" y="0"/>
                </a:moveTo>
                <a:lnTo>
                  <a:pt x="876569" y="0"/>
                </a:lnTo>
                <a:lnTo>
                  <a:pt x="876569" y="645374"/>
                </a:lnTo>
                <a:lnTo>
                  <a:pt x="0" y="6453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67727" y="2961750"/>
            <a:ext cx="7752150" cy="320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19"/>
              </a:lnSpc>
            </a:pPr>
            <a:r>
              <a:rPr lang="en-US" sz="9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Privilage escalation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47127" y="6266525"/>
            <a:ext cx="5772750" cy="140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Dobbiamo cercare la seconda bandiera.</a:t>
            </a:r>
          </a:p>
          <a:p>
            <a:pPr algn="r">
              <a:lnSpc>
                <a:spcPts val="43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287327" y="1628650"/>
            <a:ext cx="5132550" cy="144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19"/>
              </a:lnSpc>
            </a:pPr>
            <a:r>
              <a:rPr lang="en-US" sz="9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01506" y="640080"/>
            <a:ext cx="9895808" cy="8334834"/>
          </a:xfrm>
          <a:custGeom>
            <a:avLst/>
            <a:gdLst/>
            <a:ahLst/>
            <a:cxnLst/>
            <a:rect r="r" b="b" t="t" l="l"/>
            <a:pathLst>
              <a:path h="8334834" w="9895808">
                <a:moveTo>
                  <a:pt x="0" y="0"/>
                </a:moveTo>
                <a:lnTo>
                  <a:pt x="9895808" y="0"/>
                </a:lnTo>
                <a:lnTo>
                  <a:pt x="9895808" y="8334834"/>
                </a:lnTo>
                <a:lnTo>
                  <a:pt x="0" y="8334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4951" y="2795500"/>
            <a:ext cx="4721012" cy="1653467"/>
          </a:xfrm>
          <a:custGeom>
            <a:avLst/>
            <a:gdLst/>
            <a:ahLst/>
            <a:cxnLst/>
            <a:rect r="r" b="b" t="t" l="l"/>
            <a:pathLst>
              <a:path h="1653467" w="4721012">
                <a:moveTo>
                  <a:pt x="0" y="0"/>
                </a:moveTo>
                <a:lnTo>
                  <a:pt x="4721012" y="0"/>
                </a:lnTo>
                <a:lnTo>
                  <a:pt x="4721012" y="1653466"/>
                </a:lnTo>
                <a:lnTo>
                  <a:pt x="0" y="16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07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19741" y="5312260"/>
            <a:ext cx="3159700" cy="229556"/>
            <a:chOff x="0" y="0"/>
            <a:chExt cx="4212934" cy="306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4192524" cy="285750"/>
            </a:xfrm>
            <a:custGeom>
              <a:avLst/>
              <a:gdLst/>
              <a:ahLst/>
              <a:cxnLst/>
              <a:rect r="r" b="b" t="t" l="l"/>
              <a:pathLst>
                <a:path h="285750" w="4192524">
                  <a:moveTo>
                    <a:pt x="0" y="0"/>
                  </a:moveTo>
                  <a:lnTo>
                    <a:pt x="4192524" y="0"/>
                  </a:lnTo>
                  <a:lnTo>
                    <a:pt x="4192524" y="285750"/>
                  </a:lnTo>
                  <a:lnTo>
                    <a:pt x="0" y="285750"/>
                  </a:lnTo>
                  <a:close/>
                </a:path>
              </a:pathLst>
            </a:custGeom>
            <a:gradFill rotWithShape="true">
              <a:gsLst>
                <a:gs pos="0">
                  <a:srgbClr val="8BE3FF">
                    <a:alpha val="100000"/>
                  </a:srgbClr>
                </a:gs>
                <a:gs pos="100000">
                  <a:srgbClr val="ACFFD9">
                    <a:alpha val="100000"/>
                  </a:srgbClr>
                </a:gs>
              </a:gsLst>
              <a:lin ang="5407407"/>
            </a:gra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7924" cy="311150"/>
            </a:xfrm>
            <a:custGeom>
              <a:avLst/>
              <a:gdLst/>
              <a:ahLst/>
              <a:cxnLst/>
              <a:rect r="r" b="b" t="t" l="l"/>
              <a:pathLst>
                <a:path h="311150" w="4217924">
                  <a:moveTo>
                    <a:pt x="12700" y="0"/>
                  </a:moveTo>
                  <a:lnTo>
                    <a:pt x="4205224" y="0"/>
                  </a:lnTo>
                  <a:cubicBezTo>
                    <a:pt x="4212209" y="0"/>
                    <a:pt x="4217924" y="5715"/>
                    <a:pt x="4217924" y="12700"/>
                  </a:cubicBezTo>
                  <a:lnTo>
                    <a:pt x="4217924" y="298450"/>
                  </a:lnTo>
                  <a:cubicBezTo>
                    <a:pt x="4217924" y="305435"/>
                    <a:pt x="4212209" y="311150"/>
                    <a:pt x="4205224" y="311150"/>
                  </a:cubicBezTo>
                  <a:lnTo>
                    <a:pt x="12700" y="311150"/>
                  </a:lnTo>
                  <a:cubicBezTo>
                    <a:pt x="5715" y="311150"/>
                    <a:pt x="0" y="305435"/>
                    <a:pt x="0" y="2984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98450"/>
                  </a:lnTo>
                  <a:lnTo>
                    <a:pt x="12700" y="298450"/>
                  </a:lnTo>
                  <a:lnTo>
                    <a:pt x="12700" y="285750"/>
                  </a:lnTo>
                  <a:lnTo>
                    <a:pt x="4205224" y="285750"/>
                  </a:lnTo>
                  <a:lnTo>
                    <a:pt x="4205224" y="298450"/>
                  </a:lnTo>
                  <a:lnTo>
                    <a:pt x="4192524" y="298450"/>
                  </a:lnTo>
                  <a:lnTo>
                    <a:pt x="4192524" y="12700"/>
                  </a:lnTo>
                  <a:lnTo>
                    <a:pt x="4205224" y="12700"/>
                  </a:lnTo>
                  <a:lnTo>
                    <a:pt x="420522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9120466" y="4940305"/>
            <a:ext cx="30587" cy="607414"/>
          </a:xfrm>
          <a:prstGeom prst="line">
            <a:avLst/>
          </a:prstGeom>
          <a:ln cap="rnd" w="19050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9053934" y="4863806"/>
            <a:ext cx="163651" cy="163590"/>
            <a:chOff x="0" y="0"/>
            <a:chExt cx="218201" cy="2181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197866" cy="197612"/>
            </a:xfrm>
            <a:custGeom>
              <a:avLst/>
              <a:gdLst/>
              <a:ahLst/>
              <a:cxnLst/>
              <a:rect r="r" b="b" t="t" l="l"/>
              <a:pathLst>
                <a:path h="197612" w="197866">
                  <a:moveTo>
                    <a:pt x="0" y="98806"/>
                  </a:moveTo>
                  <a:cubicBezTo>
                    <a:pt x="0" y="44323"/>
                    <a:pt x="44323" y="0"/>
                    <a:pt x="98933" y="0"/>
                  </a:cubicBezTo>
                  <a:cubicBezTo>
                    <a:pt x="153543" y="0"/>
                    <a:pt x="197866" y="44323"/>
                    <a:pt x="197866" y="98806"/>
                  </a:cubicBezTo>
                  <a:cubicBezTo>
                    <a:pt x="197866" y="153289"/>
                    <a:pt x="153543" y="197612"/>
                    <a:pt x="98933" y="197612"/>
                  </a:cubicBezTo>
                  <a:cubicBezTo>
                    <a:pt x="44323" y="197612"/>
                    <a:pt x="0" y="153416"/>
                    <a:pt x="0" y="98806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266" cy="223139"/>
            </a:xfrm>
            <a:custGeom>
              <a:avLst/>
              <a:gdLst/>
              <a:ahLst/>
              <a:cxnLst/>
              <a:rect r="r" b="b" t="t" l="l"/>
              <a:pathLst>
                <a:path h="223139" w="223266">
                  <a:moveTo>
                    <a:pt x="0" y="111506"/>
                  </a:moveTo>
                  <a:cubicBezTo>
                    <a:pt x="0" y="49911"/>
                    <a:pt x="49911" y="0"/>
                    <a:pt x="111633" y="0"/>
                  </a:cubicBezTo>
                  <a:lnTo>
                    <a:pt x="111633" y="12700"/>
                  </a:lnTo>
                  <a:lnTo>
                    <a:pt x="111633" y="0"/>
                  </a:lnTo>
                  <a:cubicBezTo>
                    <a:pt x="173228" y="0"/>
                    <a:pt x="223266" y="49911"/>
                    <a:pt x="223266" y="111506"/>
                  </a:cubicBezTo>
                  <a:cubicBezTo>
                    <a:pt x="223266" y="173101"/>
                    <a:pt x="173355" y="223012"/>
                    <a:pt x="111633" y="223012"/>
                  </a:cubicBezTo>
                  <a:lnTo>
                    <a:pt x="111633" y="210312"/>
                  </a:lnTo>
                  <a:lnTo>
                    <a:pt x="111633" y="223012"/>
                  </a:lnTo>
                  <a:cubicBezTo>
                    <a:pt x="49911" y="223139"/>
                    <a:pt x="0" y="173228"/>
                    <a:pt x="0" y="111506"/>
                  </a:cubicBezTo>
                  <a:lnTo>
                    <a:pt x="12700" y="111506"/>
                  </a:lnTo>
                  <a:lnTo>
                    <a:pt x="23749" y="117729"/>
                  </a:lnTo>
                  <a:cubicBezTo>
                    <a:pt x="20955" y="122809"/>
                    <a:pt x="14986" y="125222"/>
                    <a:pt x="9525" y="123825"/>
                  </a:cubicBezTo>
                  <a:cubicBezTo>
                    <a:pt x="4064" y="122428"/>
                    <a:pt x="0" y="117348"/>
                    <a:pt x="0" y="111506"/>
                  </a:cubicBezTo>
                  <a:moveTo>
                    <a:pt x="25400" y="111506"/>
                  </a:moveTo>
                  <a:lnTo>
                    <a:pt x="12700" y="111506"/>
                  </a:lnTo>
                  <a:lnTo>
                    <a:pt x="1651" y="105283"/>
                  </a:lnTo>
                  <a:cubicBezTo>
                    <a:pt x="4445" y="100203"/>
                    <a:pt x="10414" y="97790"/>
                    <a:pt x="15875" y="99187"/>
                  </a:cubicBezTo>
                  <a:cubicBezTo>
                    <a:pt x="21336" y="100584"/>
                    <a:pt x="25400" y="105664"/>
                    <a:pt x="25400" y="111506"/>
                  </a:cubicBezTo>
                  <a:cubicBezTo>
                    <a:pt x="25400" y="159131"/>
                    <a:pt x="64008" y="197612"/>
                    <a:pt x="111633" y="197612"/>
                  </a:cubicBezTo>
                  <a:cubicBezTo>
                    <a:pt x="159258" y="197612"/>
                    <a:pt x="197866" y="159004"/>
                    <a:pt x="197866" y="111506"/>
                  </a:cubicBezTo>
                  <a:lnTo>
                    <a:pt x="210566" y="111506"/>
                  </a:lnTo>
                  <a:lnTo>
                    <a:pt x="197866" y="111506"/>
                  </a:lnTo>
                  <a:cubicBezTo>
                    <a:pt x="197866" y="64008"/>
                    <a:pt x="159258" y="25400"/>
                    <a:pt x="111633" y="25400"/>
                  </a:cubicBezTo>
                  <a:lnTo>
                    <a:pt x="111633" y="12700"/>
                  </a:lnTo>
                  <a:lnTo>
                    <a:pt x="111633" y="25400"/>
                  </a:lnTo>
                  <a:cubicBezTo>
                    <a:pt x="64008" y="25400"/>
                    <a:pt x="25400" y="64008"/>
                    <a:pt x="25400" y="111506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AutoShape 10" id="10"/>
          <p:cNvSpPr/>
          <p:nvPr/>
        </p:nvSpPr>
        <p:spPr>
          <a:xfrm>
            <a:off x="16026073" y="4936768"/>
            <a:ext cx="38100" cy="614700"/>
          </a:xfrm>
          <a:prstGeom prst="line">
            <a:avLst/>
          </a:prstGeom>
          <a:ln cap="rnd" w="19050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5951893" y="4852622"/>
            <a:ext cx="186900" cy="186900"/>
            <a:chOff x="0" y="0"/>
            <a:chExt cx="249200" cy="249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25400"/>
              <a:ext cx="198374" cy="198374"/>
            </a:xfrm>
            <a:custGeom>
              <a:avLst/>
              <a:gdLst/>
              <a:ahLst/>
              <a:cxnLst/>
              <a:rect r="r" b="b" t="t" l="l"/>
              <a:pathLst>
                <a:path h="198374" w="198374">
                  <a:moveTo>
                    <a:pt x="0" y="99187"/>
                  </a:moveTo>
                  <a:cubicBezTo>
                    <a:pt x="0" y="44450"/>
                    <a:pt x="44450" y="0"/>
                    <a:pt x="99187" y="0"/>
                  </a:cubicBezTo>
                  <a:cubicBezTo>
                    <a:pt x="153924" y="0"/>
                    <a:pt x="198374" y="44450"/>
                    <a:pt x="198374" y="99187"/>
                  </a:cubicBezTo>
                  <a:cubicBezTo>
                    <a:pt x="198374" y="153924"/>
                    <a:pt x="153924" y="198374"/>
                    <a:pt x="99187" y="198374"/>
                  </a:cubicBezTo>
                  <a:cubicBezTo>
                    <a:pt x="44450" y="198374"/>
                    <a:pt x="0" y="153924"/>
                    <a:pt x="0" y="99187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9174" cy="249174"/>
            </a:xfrm>
            <a:custGeom>
              <a:avLst/>
              <a:gdLst/>
              <a:ahLst/>
              <a:cxnLst/>
              <a:rect r="r" b="b" t="t" l="l"/>
              <a:pathLst>
                <a:path h="249174" w="249174">
                  <a:moveTo>
                    <a:pt x="0" y="124587"/>
                  </a:moveTo>
                  <a:cubicBezTo>
                    <a:pt x="0" y="55753"/>
                    <a:pt x="55753" y="0"/>
                    <a:pt x="124587" y="0"/>
                  </a:cubicBezTo>
                  <a:lnTo>
                    <a:pt x="124587" y="25400"/>
                  </a:lnTo>
                  <a:lnTo>
                    <a:pt x="124587" y="0"/>
                  </a:lnTo>
                  <a:cubicBezTo>
                    <a:pt x="193421" y="0"/>
                    <a:pt x="249174" y="55753"/>
                    <a:pt x="249174" y="124587"/>
                  </a:cubicBezTo>
                  <a:lnTo>
                    <a:pt x="223774" y="124587"/>
                  </a:lnTo>
                  <a:lnTo>
                    <a:pt x="249174" y="124587"/>
                  </a:lnTo>
                  <a:cubicBezTo>
                    <a:pt x="249174" y="193421"/>
                    <a:pt x="193421" y="249174"/>
                    <a:pt x="124587" y="249174"/>
                  </a:cubicBezTo>
                  <a:lnTo>
                    <a:pt x="124587" y="223774"/>
                  </a:lnTo>
                  <a:lnTo>
                    <a:pt x="124587" y="249174"/>
                  </a:lnTo>
                  <a:cubicBezTo>
                    <a:pt x="55753" y="249174"/>
                    <a:pt x="0" y="193421"/>
                    <a:pt x="0" y="124587"/>
                  </a:cubicBezTo>
                  <a:lnTo>
                    <a:pt x="25400" y="124587"/>
                  </a:lnTo>
                  <a:lnTo>
                    <a:pt x="50800" y="124587"/>
                  </a:lnTo>
                  <a:lnTo>
                    <a:pt x="25400" y="124587"/>
                  </a:lnTo>
                  <a:lnTo>
                    <a:pt x="0" y="124587"/>
                  </a:lnTo>
                  <a:moveTo>
                    <a:pt x="50800" y="124587"/>
                  </a:moveTo>
                  <a:cubicBezTo>
                    <a:pt x="50800" y="138557"/>
                    <a:pt x="39370" y="149987"/>
                    <a:pt x="25400" y="149987"/>
                  </a:cubicBezTo>
                  <a:cubicBezTo>
                    <a:pt x="11430" y="149987"/>
                    <a:pt x="0" y="138557"/>
                    <a:pt x="0" y="124587"/>
                  </a:cubicBezTo>
                  <a:cubicBezTo>
                    <a:pt x="0" y="110617"/>
                    <a:pt x="11430" y="99187"/>
                    <a:pt x="25400" y="99187"/>
                  </a:cubicBezTo>
                  <a:cubicBezTo>
                    <a:pt x="39370" y="99187"/>
                    <a:pt x="50800" y="110617"/>
                    <a:pt x="50800" y="124587"/>
                  </a:cubicBezTo>
                  <a:cubicBezTo>
                    <a:pt x="50800" y="165354"/>
                    <a:pt x="83820" y="198374"/>
                    <a:pt x="124587" y="198374"/>
                  </a:cubicBezTo>
                  <a:cubicBezTo>
                    <a:pt x="165354" y="198374"/>
                    <a:pt x="198374" y="165354"/>
                    <a:pt x="198374" y="124587"/>
                  </a:cubicBezTo>
                  <a:cubicBezTo>
                    <a:pt x="198374" y="83820"/>
                    <a:pt x="165354" y="50800"/>
                    <a:pt x="124587" y="50800"/>
                  </a:cubicBezTo>
                  <a:lnTo>
                    <a:pt x="124587" y="25400"/>
                  </a:lnTo>
                  <a:lnTo>
                    <a:pt x="124587" y="50800"/>
                  </a:lnTo>
                  <a:cubicBezTo>
                    <a:pt x="83820" y="50800"/>
                    <a:pt x="50800" y="83820"/>
                    <a:pt x="50800" y="124587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AutoShape 14" id="14"/>
          <p:cNvSpPr/>
          <p:nvPr/>
        </p:nvSpPr>
        <p:spPr>
          <a:xfrm>
            <a:off x="2814869" y="4940529"/>
            <a:ext cx="30588" cy="607438"/>
          </a:xfrm>
          <a:prstGeom prst="line">
            <a:avLst/>
          </a:prstGeom>
          <a:ln cap="rnd" w="19050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2748334" y="4864028"/>
            <a:ext cx="163659" cy="163597"/>
            <a:chOff x="0" y="0"/>
            <a:chExt cx="218212" cy="2181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197866" cy="197866"/>
            </a:xfrm>
            <a:custGeom>
              <a:avLst/>
              <a:gdLst/>
              <a:ahLst/>
              <a:cxnLst/>
              <a:rect r="r" b="b" t="t" l="l"/>
              <a:pathLst>
                <a:path h="197866" w="197866">
                  <a:moveTo>
                    <a:pt x="0" y="98933"/>
                  </a:moveTo>
                  <a:cubicBezTo>
                    <a:pt x="0" y="44323"/>
                    <a:pt x="44323" y="0"/>
                    <a:pt x="98933" y="0"/>
                  </a:cubicBezTo>
                  <a:cubicBezTo>
                    <a:pt x="153543" y="0"/>
                    <a:pt x="197866" y="44323"/>
                    <a:pt x="197866" y="98933"/>
                  </a:cubicBezTo>
                  <a:cubicBezTo>
                    <a:pt x="197866" y="153543"/>
                    <a:pt x="153543" y="197866"/>
                    <a:pt x="98933" y="197866"/>
                  </a:cubicBezTo>
                  <a:cubicBezTo>
                    <a:pt x="44323" y="197866"/>
                    <a:pt x="0" y="153416"/>
                    <a:pt x="0" y="989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3266" cy="223266"/>
            </a:xfrm>
            <a:custGeom>
              <a:avLst/>
              <a:gdLst/>
              <a:ahLst/>
              <a:cxnLst/>
              <a:rect r="r" b="b" t="t" l="l"/>
              <a:pathLst>
                <a:path h="223266" w="223266">
                  <a:moveTo>
                    <a:pt x="0" y="111633"/>
                  </a:moveTo>
                  <a:cubicBezTo>
                    <a:pt x="0" y="49911"/>
                    <a:pt x="49911" y="0"/>
                    <a:pt x="111633" y="0"/>
                  </a:cubicBezTo>
                  <a:lnTo>
                    <a:pt x="111633" y="12700"/>
                  </a:lnTo>
                  <a:lnTo>
                    <a:pt x="111633" y="0"/>
                  </a:lnTo>
                  <a:cubicBezTo>
                    <a:pt x="173228" y="0"/>
                    <a:pt x="223266" y="49911"/>
                    <a:pt x="223266" y="111633"/>
                  </a:cubicBezTo>
                  <a:cubicBezTo>
                    <a:pt x="223266" y="173355"/>
                    <a:pt x="173355" y="223266"/>
                    <a:pt x="111633" y="223266"/>
                  </a:cubicBezTo>
                  <a:lnTo>
                    <a:pt x="111633" y="210566"/>
                  </a:lnTo>
                  <a:lnTo>
                    <a:pt x="111633" y="223266"/>
                  </a:lnTo>
                  <a:cubicBezTo>
                    <a:pt x="49911" y="223139"/>
                    <a:pt x="0" y="173228"/>
                    <a:pt x="0" y="111633"/>
                  </a:cubicBezTo>
                  <a:lnTo>
                    <a:pt x="12700" y="111633"/>
                  </a:lnTo>
                  <a:lnTo>
                    <a:pt x="21082" y="121158"/>
                  </a:lnTo>
                  <a:cubicBezTo>
                    <a:pt x="17399" y="124460"/>
                    <a:pt x="12065" y="125349"/>
                    <a:pt x="7493" y="123190"/>
                  </a:cubicBezTo>
                  <a:cubicBezTo>
                    <a:pt x="2921" y="121031"/>
                    <a:pt x="0" y="116586"/>
                    <a:pt x="0" y="111633"/>
                  </a:cubicBezTo>
                  <a:moveTo>
                    <a:pt x="25400" y="111633"/>
                  </a:moveTo>
                  <a:lnTo>
                    <a:pt x="12700" y="111633"/>
                  </a:lnTo>
                  <a:lnTo>
                    <a:pt x="4318" y="102108"/>
                  </a:lnTo>
                  <a:cubicBezTo>
                    <a:pt x="8001" y="98806"/>
                    <a:pt x="13335" y="97917"/>
                    <a:pt x="17907" y="100076"/>
                  </a:cubicBezTo>
                  <a:cubicBezTo>
                    <a:pt x="22479" y="102235"/>
                    <a:pt x="25400" y="106680"/>
                    <a:pt x="25400" y="111633"/>
                  </a:cubicBezTo>
                  <a:cubicBezTo>
                    <a:pt x="25400" y="159258"/>
                    <a:pt x="64008" y="197866"/>
                    <a:pt x="111633" y="197866"/>
                  </a:cubicBezTo>
                  <a:cubicBezTo>
                    <a:pt x="159258" y="197866"/>
                    <a:pt x="197866" y="159258"/>
                    <a:pt x="197866" y="111633"/>
                  </a:cubicBezTo>
                  <a:lnTo>
                    <a:pt x="210566" y="111633"/>
                  </a:lnTo>
                  <a:lnTo>
                    <a:pt x="197866" y="111633"/>
                  </a:lnTo>
                  <a:cubicBezTo>
                    <a:pt x="197866" y="64008"/>
                    <a:pt x="159258" y="25400"/>
                    <a:pt x="111633" y="25400"/>
                  </a:cubicBezTo>
                  <a:lnTo>
                    <a:pt x="111633" y="12700"/>
                  </a:lnTo>
                  <a:lnTo>
                    <a:pt x="111633" y="25400"/>
                  </a:lnTo>
                  <a:cubicBezTo>
                    <a:pt x="64008" y="25400"/>
                    <a:pt x="25400" y="64008"/>
                    <a:pt x="25400" y="1116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812736" y="5294679"/>
            <a:ext cx="3196732" cy="266555"/>
            <a:chOff x="0" y="0"/>
            <a:chExt cx="4262309" cy="3554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4193032" cy="286131"/>
            </a:xfrm>
            <a:custGeom>
              <a:avLst/>
              <a:gdLst/>
              <a:ahLst/>
              <a:cxnLst/>
              <a:rect r="r" b="b" t="t" l="l"/>
              <a:pathLst>
                <a:path h="286131" w="4193032">
                  <a:moveTo>
                    <a:pt x="0" y="0"/>
                  </a:moveTo>
                  <a:lnTo>
                    <a:pt x="4193032" y="0"/>
                  </a:lnTo>
                  <a:lnTo>
                    <a:pt x="4193032" y="286131"/>
                  </a:lnTo>
                  <a:lnTo>
                    <a:pt x="0" y="286131"/>
                  </a:ln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18432" cy="311531"/>
            </a:xfrm>
            <a:custGeom>
              <a:avLst/>
              <a:gdLst/>
              <a:ahLst/>
              <a:cxnLst/>
              <a:rect r="r" b="b" t="t" l="l"/>
              <a:pathLst>
                <a:path h="311531" w="4218432">
                  <a:moveTo>
                    <a:pt x="12700" y="0"/>
                  </a:moveTo>
                  <a:lnTo>
                    <a:pt x="4205732" y="0"/>
                  </a:lnTo>
                  <a:cubicBezTo>
                    <a:pt x="4212717" y="0"/>
                    <a:pt x="4218432" y="5715"/>
                    <a:pt x="4218432" y="12700"/>
                  </a:cubicBezTo>
                  <a:lnTo>
                    <a:pt x="4218432" y="298831"/>
                  </a:lnTo>
                  <a:cubicBezTo>
                    <a:pt x="4218432" y="305816"/>
                    <a:pt x="4212717" y="311531"/>
                    <a:pt x="4205732" y="311531"/>
                  </a:cubicBezTo>
                  <a:lnTo>
                    <a:pt x="12700" y="311531"/>
                  </a:lnTo>
                  <a:cubicBezTo>
                    <a:pt x="5715" y="311531"/>
                    <a:pt x="0" y="305816"/>
                    <a:pt x="0" y="2988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98831"/>
                  </a:lnTo>
                  <a:lnTo>
                    <a:pt x="12700" y="298831"/>
                  </a:lnTo>
                  <a:lnTo>
                    <a:pt x="12700" y="286131"/>
                  </a:lnTo>
                  <a:lnTo>
                    <a:pt x="4205732" y="286131"/>
                  </a:lnTo>
                  <a:lnTo>
                    <a:pt x="4205732" y="298831"/>
                  </a:lnTo>
                  <a:lnTo>
                    <a:pt x="4193032" y="298831"/>
                  </a:lnTo>
                  <a:lnTo>
                    <a:pt x="4193032" y="12700"/>
                  </a:lnTo>
                  <a:lnTo>
                    <a:pt x="4205732" y="12700"/>
                  </a:lnTo>
                  <a:lnTo>
                    <a:pt x="42057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AutoShape 21" id="21"/>
          <p:cNvSpPr/>
          <p:nvPr/>
        </p:nvSpPr>
        <p:spPr>
          <a:xfrm>
            <a:off x="5974593" y="5305938"/>
            <a:ext cx="30588" cy="607439"/>
          </a:xfrm>
          <a:prstGeom prst="line">
            <a:avLst/>
          </a:prstGeom>
          <a:ln cap="rnd" w="19050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-10800000">
            <a:off x="5900411" y="5818637"/>
            <a:ext cx="178953" cy="178885"/>
            <a:chOff x="0" y="0"/>
            <a:chExt cx="238604" cy="2385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5400" y="25400"/>
              <a:ext cx="197866" cy="197866"/>
            </a:xfrm>
            <a:custGeom>
              <a:avLst/>
              <a:gdLst/>
              <a:ahLst/>
              <a:cxnLst/>
              <a:rect r="r" b="b" t="t" l="l"/>
              <a:pathLst>
                <a:path h="197866" w="197866">
                  <a:moveTo>
                    <a:pt x="0" y="98933"/>
                  </a:moveTo>
                  <a:cubicBezTo>
                    <a:pt x="0" y="44323"/>
                    <a:pt x="44323" y="0"/>
                    <a:pt x="98933" y="0"/>
                  </a:cubicBezTo>
                  <a:cubicBezTo>
                    <a:pt x="153543" y="0"/>
                    <a:pt x="197866" y="44323"/>
                    <a:pt x="197866" y="98933"/>
                  </a:cubicBezTo>
                  <a:cubicBezTo>
                    <a:pt x="197866" y="153543"/>
                    <a:pt x="153543" y="197866"/>
                    <a:pt x="98933" y="197866"/>
                  </a:cubicBezTo>
                  <a:cubicBezTo>
                    <a:pt x="44323" y="197866"/>
                    <a:pt x="0" y="153416"/>
                    <a:pt x="0" y="989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8666" cy="248666"/>
            </a:xfrm>
            <a:custGeom>
              <a:avLst/>
              <a:gdLst/>
              <a:ahLst/>
              <a:cxnLst/>
              <a:rect r="r" b="b" t="t" l="l"/>
              <a:pathLst>
                <a:path h="248666" w="248666">
                  <a:moveTo>
                    <a:pt x="0" y="124333"/>
                  </a:moveTo>
                  <a:cubicBezTo>
                    <a:pt x="0" y="55626"/>
                    <a:pt x="55626" y="0"/>
                    <a:pt x="124333" y="0"/>
                  </a:cubicBezTo>
                  <a:lnTo>
                    <a:pt x="124333" y="25400"/>
                  </a:lnTo>
                  <a:lnTo>
                    <a:pt x="124333" y="0"/>
                  </a:lnTo>
                  <a:cubicBezTo>
                    <a:pt x="193040" y="0"/>
                    <a:pt x="248666" y="55626"/>
                    <a:pt x="248666" y="124333"/>
                  </a:cubicBezTo>
                  <a:lnTo>
                    <a:pt x="223266" y="124333"/>
                  </a:lnTo>
                  <a:lnTo>
                    <a:pt x="248666" y="124333"/>
                  </a:lnTo>
                  <a:cubicBezTo>
                    <a:pt x="248666" y="192913"/>
                    <a:pt x="193040" y="248666"/>
                    <a:pt x="124333" y="248666"/>
                  </a:cubicBezTo>
                  <a:lnTo>
                    <a:pt x="124333" y="223266"/>
                  </a:lnTo>
                  <a:lnTo>
                    <a:pt x="124333" y="248666"/>
                  </a:lnTo>
                  <a:cubicBezTo>
                    <a:pt x="55626" y="248539"/>
                    <a:pt x="0" y="192913"/>
                    <a:pt x="0" y="124333"/>
                  </a:cubicBezTo>
                  <a:lnTo>
                    <a:pt x="25400" y="124333"/>
                  </a:lnTo>
                  <a:lnTo>
                    <a:pt x="50800" y="124333"/>
                  </a:lnTo>
                  <a:lnTo>
                    <a:pt x="25400" y="124333"/>
                  </a:lnTo>
                  <a:lnTo>
                    <a:pt x="0" y="124333"/>
                  </a:lnTo>
                  <a:moveTo>
                    <a:pt x="50800" y="124333"/>
                  </a:moveTo>
                  <a:cubicBezTo>
                    <a:pt x="50800" y="138303"/>
                    <a:pt x="39370" y="149733"/>
                    <a:pt x="25400" y="149733"/>
                  </a:cubicBezTo>
                  <a:cubicBezTo>
                    <a:pt x="11430" y="149733"/>
                    <a:pt x="0" y="138303"/>
                    <a:pt x="0" y="124333"/>
                  </a:cubicBezTo>
                  <a:cubicBezTo>
                    <a:pt x="0" y="110363"/>
                    <a:pt x="11430" y="98933"/>
                    <a:pt x="25400" y="98933"/>
                  </a:cubicBezTo>
                  <a:cubicBezTo>
                    <a:pt x="39370" y="98933"/>
                    <a:pt x="50800" y="110363"/>
                    <a:pt x="50800" y="124333"/>
                  </a:cubicBezTo>
                  <a:cubicBezTo>
                    <a:pt x="50800" y="164846"/>
                    <a:pt x="83693" y="197866"/>
                    <a:pt x="124333" y="197866"/>
                  </a:cubicBezTo>
                  <a:cubicBezTo>
                    <a:pt x="164973" y="197866"/>
                    <a:pt x="197866" y="164973"/>
                    <a:pt x="197866" y="124333"/>
                  </a:cubicBezTo>
                  <a:cubicBezTo>
                    <a:pt x="197866" y="83693"/>
                    <a:pt x="164973" y="50800"/>
                    <a:pt x="124333" y="50800"/>
                  </a:cubicBezTo>
                  <a:lnTo>
                    <a:pt x="124333" y="25400"/>
                  </a:lnTo>
                  <a:lnTo>
                    <a:pt x="124333" y="50800"/>
                  </a:lnTo>
                  <a:cubicBezTo>
                    <a:pt x="83693" y="50800"/>
                    <a:pt x="50800" y="83693"/>
                    <a:pt x="50800" y="1243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957075" y="5294680"/>
            <a:ext cx="3196732" cy="266555"/>
            <a:chOff x="0" y="0"/>
            <a:chExt cx="4262309" cy="35540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4193032" cy="286131"/>
            </a:xfrm>
            <a:custGeom>
              <a:avLst/>
              <a:gdLst/>
              <a:ahLst/>
              <a:cxnLst/>
              <a:rect r="r" b="b" t="t" l="l"/>
              <a:pathLst>
                <a:path h="286131" w="4193032">
                  <a:moveTo>
                    <a:pt x="0" y="0"/>
                  </a:moveTo>
                  <a:lnTo>
                    <a:pt x="4193032" y="0"/>
                  </a:lnTo>
                  <a:lnTo>
                    <a:pt x="4193032" y="286131"/>
                  </a:lnTo>
                  <a:lnTo>
                    <a:pt x="0" y="286131"/>
                  </a:ln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18432" cy="311531"/>
            </a:xfrm>
            <a:custGeom>
              <a:avLst/>
              <a:gdLst/>
              <a:ahLst/>
              <a:cxnLst/>
              <a:rect r="r" b="b" t="t" l="l"/>
              <a:pathLst>
                <a:path h="311531" w="4218432">
                  <a:moveTo>
                    <a:pt x="12700" y="0"/>
                  </a:moveTo>
                  <a:lnTo>
                    <a:pt x="4205732" y="0"/>
                  </a:lnTo>
                  <a:cubicBezTo>
                    <a:pt x="4212717" y="0"/>
                    <a:pt x="4218432" y="5715"/>
                    <a:pt x="4218432" y="12700"/>
                  </a:cubicBezTo>
                  <a:lnTo>
                    <a:pt x="4218432" y="298831"/>
                  </a:lnTo>
                  <a:cubicBezTo>
                    <a:pt x="4218432" y="305816"/>
                    <a:pt x="4212717" y="311531"/>
                    <a:pt x="4205732" y="311531"/>
                  </a:cubicBezTo>
                  <a:lnTo>
                    <a:pt x="12700" y="311531"/>
                  </a:lnTo>
                  <a:cubicBezTo>
                    <a:pt x="5715" y="311531"/>
                    <a:pt x="0" y="305816"/>
                    <a:pt x="0" y="2988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98831"/>
                  </a:lnTo>
                  <a:lnTo>
                    <a:pt x="12700" y="298831"/>
                  </a:lnTo>
                  <a:lnTo>
                    <a:pt x="12700" y="286131"/>
                  </a:lnTo>
                  <a:lnTo>
                    <a:pt x="4205732" y="286131"/>
                  </a:lnTo>
                  <a:lnTo>
                    <a:pt x="4205732" y="298831"/>
                  </a:lnTo>
                  <a:lnTo>
                    <a:pt x="4193032" y="298831"/>
                  </a:lnTo>
                  <a:lnTo>
                    <a:pt x="4193032" y="12700"/>
                  </a:lnTo>
                  <a:lnTo>
                    <a:pt x="4205732" y="12700"/>
                  </a:lnTo>
                  <a:lnTo>
                    <a:pt x="42057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AutoShape 28" id="28"/>
          <p:cNvSpPr/>
          <p:nvPr/>
        </p:nvSpPr>
        <p:spPr>
          <a:xfrm>
            <a:off x="12254059" y="5305938"/>
            <a:ext cx="30588" cy="607439"/>
          </a:xfrm>
          <a:prstGeom prst="line">
            <a:avLst/>
          </a:prstGeom>
          <a:ln cap="rnd" w="19050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-10800000">
            <a:off x="12179877" y="5818637"/>
            <a:ext cx="178953" cy="178885"/>
            <a:chOff x="0" y="0"/>
            <a:chExt cx="238604" cy="23851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25400" y="25400"/>
              <a:ext cx="197866" cy="197866"/>
            </a:xfrm>
            <a:custGeom>
              <a:avLst/>
              <a:gdLst/>
              <a:ahLst/>
              <a:cxnLst/>
              <a:rect r="r" b="b" t="t" l="l"/>
              <a:pathLst>
                <a:path h="197866" w="197866">
                  <a:moveTo>
                    <a:pt x="0" y="98933"/>
                  </a:moveTo>
                  <a:cubicBezTo>
                    <a:pt x="0" y="44323"/>
                    <a:pt x="44323" y="0"/>
                    <a:pt x="98933" y="0"/>
                  </a:cubicBezTo>
                  <a:cubicBezTo>
                    <a:pt x="153543" y="0"/>
                    <a:pt x="197866" y="44323"/>
                    <a:pt x="197866" y="98933"/>
                  </a:cubicBezTo>
                  <a:cubicBezTo>
                    <a:pt x="197866" y="153543"/>
                    <a:pt x="153543" y="197866"/>
                    <a:pt x="98933" y="197866"/>
                  </a:cubicBezTo>
                  <a:cubicBezTo>
                    <a:pt x="44323" y="197866"/>
                    <a:pt x="0" y="153416"/>
                    <a:pt x="0" y="989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8666" cy="248666"/>
            </a:xfrm>
            <a:custGeom>
              <a:avLst/>
              <a:gdLst/>
              <a:ahLst/>
              <a:cxnLst/>
              <a:rect r="r" b="b" t="t" l="l"/>
              <a:pathLst>
                <a:path h="248666" w="248666">
                  <a:moveTo>
                    <a:pt x="0" y="124333"/>
                  </a:moveTo>
                  <a:cubicBezTo>
                    <a:pt x="0" y="55626"/>
                    <a:pt x="55626" y="0"/>
                    <a:pt x="124333" y="0"/>
                  </a:cubicBezTo>
                  <a:lnTo>
                    <a:pt x="124333" y="25400"/>
                  </a:lnTo>
                  <a:lnTo>
                    <a:pt x="124333" y="0"/>
                  </a:lnTo>
                  <a:cubicBezTo>
                    <a:pt x="193040" y="0"/>
                    <a:pt x="248666" y="55626"/>
                    <a:pt x="248666" y="124333"/>
                  </a:cubicBezTo>
                  <a:lnTo>
                    <a:pt x="223266" y="124333"/>
                  </a:lnTo>
                  <a:lnTo>
                    <a:pt x="248666" y="124333"/>
                  </a:lnTo>
                  <a:cubicBezTo>
                    <a:pt x="248666" y="192913"/>
                    <a:pt x="193040" y="248666"/>
                    <a:pt x="124333" y="248666"/>
                  </a:cubicBezTo>
                  <a:lnTo>
                    <a:pt x="124333" y="223266"/>
                  </a:lnTo>
                  <a:lnTo>
                    <a:pt x="124333" y="248666"/>
                  </a:lnTo>
                  <a:cubicBezTo>
                    <a:pt x="55626" y="248539"/>
                    <a:pt x="0" y="192913"/>
                    <a:pt x="0" y="124333"/>
                  </a:cubicBezTo>
                  <a:lnTo>
                    <a:pt x="25400" y="124333"/>
                  </a:lnTo>
                  <a:lnTo>
                    <a:pt x="50800" y="124333"/>
                  </a:lnTo>
                  <a:lnTo>
                    <a:pt x="25400" y="124333"/>
                  </a:lnTo>
                  <a:lnTo>
                    <a:pt x="0" y="124333"/>
                  </a:lnTo>
                  <a:moveTo>
                    <a:pt x="50800" y="124333"/>
                  </a:moveTo>
                  <a:cubicBezTo>
                    <a:pt x="50800" y="138303"/>
                    <a:pt x="39370" y="149733"/>
                    <a:pt x="25400" y="149733"/>
                  </a:cubicBezTo>
                  <a:cubicBezTo>
                    <a:pt x="11430" y="149733"/>
                    <a:pt x="0" y="138303"/>
                    <a:pt x="0" y="124333"/>
                  </a:cubicBezTo>
                  <a:cubicBezTo>
                    <a:pt x="0" y="110363"/>
                    <a:pt x="11430" y="98933"/>
                    <a:pt x="25400" y="98933"/>
                  </a:cubicBezTo>
                  <a:cubicBezTo>
                    <a:pt x="39370" y="98933"/>
                    <a:pt x="50800" y="110363"/>
                    <a:pt x="50800" y="124333"/>
                  </a:cubicBezTo>
                  <a:cubicBezTo>
                    <a:pt x="50800" y="164846"/>
                    <a:pt x="83693" y="197866"/>
                    <a:pt x="124333" y="197866"/>
                  </a:cubicBezTo>
                  <a:cubicBezTo>
                    <a:pt x="164973" y="197866"/>
                    <a:pt x="197866" y="164973"/>
                    <a:pt x="197866" y="124333"/>
                  </a:cubicBezTo>
                  <a:cubicBezTo>
                    <a:pt x="197866" y="83693"/>
                    <a:pt x="164973" y="50800"/>
                    <a:pt x="124333" y="50800"/>
                  </a:cubicBezTo>
                  <a:lnTo>
                    <a:pt x="124333" y="25400"/>
                  </a:lnTo>
                  <a:lnTo>
                    <a:pt x="124333" y="50800"/>
                  </a:lnTo>
                  <a:cubicBezTo>
                    <a:pt x="83693" y="50800"/>
                    <a:pt x="50800" y="83693"/>
                    <a:pt x="50800" y="124333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245757" y="5294680"/>
            <a:ext cx="3824043" cy="266555"/>
            <a:chOff x="0" y="0"/>
            <a:chExt cx="5098724" cy="35540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2700" y="12700"/>
              <a:ext cx="5029327" cy="286131"/>
            </a:xfrm>
            <a:custGeom>
              <a:avLst/>
              <a:gdLst/>
              <a:ahLst/>
              <a:cxnLst/>
              <a:rect r="r" b="b" t="t" l="l"/>
              <a:pathLst>
                <a:path h="286131" w="5029327">
                  <a:moveTo>
                    <a:pt x="0" y="0"/>
                  </a:moveTo>
                  <a:lnTo>
                    <a:pt x="5029327" y="0"/>
                  </a:lnTo>
                  <a:lnTo>
                    <a:pt x="5029327" y="286131"/>
                  </a:lnTo>
                  <a:lnTo>
                    <a:pt x="0" y="286131"/>
                  </a:lnTo>
                  <a:close/>
                </a:path>
              </a:pathLst>
            </a:custGeom>
            <a:gradFill rotWithShape="true">
              <a:gsLst>
                <a:gs pos="0">
                  <a:srgbClr val="8BE3FF">
                    <a:alpha val="100000"/>
                  </a:srgbClr>
                </a:gs>
                <a:gs pos="100000">
                  <a:srgbClr val="ACFFD9">
                    <a:alpha val="100000"/>
                  </a:srgbClr>
                </a:gs>
              </a:gsLst>
              <a:lin ang="5406378"/>
            </a:gra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54727" cy="311531"/>
            </a:xfrm>
            <a:custGeom>
              <a:avLst/>
              <a:gdLst/>
              <a:ahLst/>
              <a:cxnLst/>
              <a:rect r="r" b="b" t="t" l="l"/>
              <a:pathLst>
                <a:path h="311531" w="5054727">
                  <a:moveTo>
                    <a:pt x="12700" y="0"/>
                  </a:moveTo>
                  <a:lnTo>
                    <a:pt x="5042027" y="0"/>
                  </a:lnTo>
                  <a:cubicBezTo>
                    <a:pt x="5049012" y="0"/>
                    <a:pt x="5054727" y="5715"/>
                    <a:pt x="5054727" y="12700"/>
                  </a:cubicBezTo>
                  <a:lnTo>
                    <a:pt x="5054727" y="298831"/>
                  </a:lnTo>
                  <a:cubicBezTo>
                    <a:pt x="5054727" y="305816"/>
                    <a:pt x="5049012" y="311531"/>
                    <a:pt x="5042027" y="311531"/>
                  </a:cubicBezTo>
                  <a:lnTo>
                    <a:pt x="12700" y="311531"/>
                  </a:lnTo>
                  <a:cubicBezTo>
                    <a:pt x="5715" y="311531"/>
                    <a:pt x="0" y="305816"/>
                    <a:pt x="0" y="2988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98831"/>
                  </a:lnTo>
                  <a:lnTo>
                    <a:pt x="12700" y="298831"/>
                  </a:lnTo>
                  <a:lnTo>
                    <a:pt x="12700" y="286131"/>
                  </a:lnTo>
                  <a:lnTo>
                    <a:pt x="5042027" y="286131"/>
                  </a:lnTo>
                  <a:lnTo>
                    <a:pt x="5042027" y="298831"/>
                  </a:lnTo>
                  <a:lnTo>
                    <a:pt x="5029327" y="298831"/>
                  </a:lnTo>
                  <a:lnTo>
                    <a:pt x="5029327" y="12700"/>
                  </a:lnTo>
                  <a:lnTo>
                    <a:pt x="5042027" y="12700"/>
                  </a:lnTo>
                  <a:lnTo>
                    <a:pt x="504202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2472087" y="1894012"/>
            <a:ext cx="5689616" cy="1728221"/>
          </a:xfrm>
          <a:custGeom>
            <a:avLst/>
            <a:gdLst/>
            <a:ahLst/>
            <a:cxnLst/>
            <a:rect r="r" b="b" t="t" l="l"/>
            <a:pathLst>
              <a:path h="1728221" w="5689616">
                <a:moveTo>
                  <a:pt x="0" y="0"/>
                </a:moveTo>
                <a:lnTo>
                  <a:pt x="5689616" y="0"/>
                </a:lnTo>
                <a:lnTo>
                  <a:pt x="5689616" y="1728221"/>
                </a:lnTo>
                <a:lnTo>
                  <a:pt x="0" y="1728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354859" y="2116954"/>
            <a:ext cx="1873873" cy="1873873"/>
          </a:xfrm>
          <a:custGeom>
            <a:avLst/>
            <a:gdLst/>
            <a:ahLst/>
            <a:cxnLst/>
            <a:rect r="r" b="b" t="t" l="l"/>
            <a:pathLst>
              <a:path h="1873873" w="1873873">
                <a:moveTo>
                  <a:pt x="0" y="0"/>
                </a:moveTo>
                <a:lnTo>
                  <a:pt x="1873873" y="0"/>
                </a:lnTo>
                <a:lnTo>
                  <a:pt x="1873873" y="1873873"/>
                </a:lnTo>
                <a:lnTo>
                  <a:pt x="0" y="1873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515020" y="7200828"/>
            <a:ext cx="1687619" cy="2030219"/>
          </a:xfrm>
          <a:custGeom>
            <a:avLst/>
            <a:gdLst/>
            <a:ahLst/>
            <a:cxnLst/>
            <a:rect r="r" b="b" t="t" l="l"/>
            <a:pathLst>
              <a:path h="2030219" w="1687619">
                <a:moveTo>
                  <a:pt x="0" y="0"/>
                </a:moveTo>
                <a:lnTo>
                  <a:pt x="1687619" y="0"/>
                </a:lnTo>
                <a:lnTo>
                  <a:pt x="1687619" y="2030218"/>
                </a:lnTo>
                <a:lnTo>
                  <a:pt x="0" y="2030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5042673" y="7228081"/>
            <a:ext cx="1975712" cy="1975712"/>
          </a:xfrm>
          <a:custGeom>
            <a:avLst/>
            <a:gdLst/>
            <a:ahLst/>
            <a:cxnLst/>
            <a:rect r="r" b="b" t="t" l="l"/>
            <a:pathLst>
              <a:path h="1975712" w="1975712">
                <a:moveTo>
                  <a:pt x="0" y="0"/>
                </a:moveTo>
                <a:lnTo>
                  <a:pt x="1975712" y="0"/>
                </a:lnTo>
                <a:lnTo>
                  <a:pt x="1975712" y="1975712"/>
                </a:lnTo>
                <a:lnTo>
                  <a:pt x="0" y="1975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582799" y="1914659"/>
            <a:ext cx="4459875" cy="38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  <a:spcBef>
                <a:spcPct val="0"/>
              </a:spcBef>
            </a:pPr>
            <a:r>
              <a:rPr lang="en-US" sz="243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Verifica dei permessi con sudo -l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984583" y="6478910"/>
            <a:ext cx="5831655" cy="34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2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Esecuzione dello script vulnerabile (runphp.sh)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613205" y="4248002"/>
            <a:ext cx="5086464" cy="3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Configurazione di Metasploit per il payload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859121" y="6514019"/>
            <a:ext cx="5107063" cy="30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8"/>
              </a:lnSpc>
              <a:spcBef>
                <a:spcPct val="0"/>
              </a:spcBef>
            </a:pPr>
            <a:r>
              <a:rPr lang="en-US" sz="19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Esecuzione del payload sulla macchina target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225560" y="3881125"/>
            <a:ext cx="4887070" cy="384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  <a:spcBef>
                <a:spcPct val="0"/>
              </a:spcBef>
            </a:pPr>
            <a:r>
              <a:rPr lang="en-US" sz="24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Apertura della sessione Meterpreter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233" y="2835280"/>
            <a:ext cx="3426513" cy="2479939"/>
          </a:xfrm>
          <a:custGeom>
            <a:avLst/>
            <a:gdLst/>
            <a:ahLst/>
            <a:cxnLst/>
            <a:rect r="r" b="b" t="t" l="l"/>
            <a:pathLst>
              <a:path h="2479939" w="3426513">
                <a:moveTo>
                  <a:pt x="0" y="0"/>
                </a:moveTo>
                <a:lnTo>
                  <a:pt x="3426514" y="0"/>
                </a:lnTo>
                <a:lnTo>
                  <a:pt x="3426514" y="2479939"/>
                </a:lnTo>
                <a:lnTo>
                  <a:pt x="0" y="2479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08073" y="3079873"/>
            <a:ext cx="9748961" cy="1449848"/>
            <a:chOff x="0" y="0"/>
            <a:chExt cx="2567628" cy="3818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67628" cy="381853"/>
            </a:xfrm>
            <a:custGeom>
              <a:avLst/>
              <a:gdLst/>
              <a:ahLst/>
              <a:cxnLst/>
              <a:rect r="r" b="b" t="t" l="l"/>
              <a:pathLst>
                <a:path h="381853" w="2567628">
                  <a:moveTo>
                    <a:pt x="40501" y="0"/>
                  </a:moveTo>
                  <a:lnTo>
                    <a:pt x="2527127" y="0"/>
                  </a:lnTo>
                  <a:cubicBezTo>
                    <a:pt x="2549495" y="0"/>
                    <a:pt x="2567628" y="18133"/>
                    <a:pt x="2567628" y="40501"/>
                  </a:cubicBezTo>
                  <a:lnTo>
                    <a:pt x="2567628" y="341353"/>
                  </a:lnTo>
                  <a:cubicBezTo>
                    <a:pt x="2567628" y="363720"/>
                    <a:pt x="2549495" y="381853"/>
                    <a:pt x="2527127" y="381853"/>
                  </a:cubicBezTo>
                  <a:lnTo>
                    <a:pt x="40501" y="381853"/>
                  </a:lnTo>
                  <a:cubicBezTo>
                    <a:pt x="18133" y="381853"/>
                    <a:pt x="0" y="363720"/>
                    <a:pt x="0" y="341353"/>
                  </a:cubicBezTo>
                  <a:lnTo>
                    <a:pt x="0" y="40501"/>
                  </a:lnTo>
                  <a:cubicBezTo>
                    <a:pt x="0" y="18133"/>
                    <a:pt x="18133" y="0"/>
                    <a:pt x="405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67628" cy="439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98548" y="5825543"/>
            <a:ext cx="11301259" cy="3432757"/>
          </a:xfrm>
          <a:custGeom>
            <a:avLst/>
            <a:gdLst/>
            <a:ahLst/>
            <a:cxnLst/>
            <a:rect r="r" b="b" t="t" l="l"/>
            <a:pathLst>
              <a:path h="3432757" w="11301259">
                <a:moveTo>
                  <a:pt x="0" y="0"/>
                </a:moveTo>
                <a:lnTo>
                  <a:pt x="11301259" y="0"/>
                </a:lnTo>
                <a:lnTo>
                  <a:pt x="11301259" y="3432757"/>
                </a:lnTo>
                <a:lnTo>
                  <a:pt x="0" y="3432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9340" y="1360490"/>
            <a:ext cx="1650932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Una volta eseguita torniamo </a:t>
            </a: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sulla console Metasploit dove possiamo osservare che è stata aperta una nuova sessione con il comando: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08073" y="3504760"/>
            <a:ext cx="974896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Sessions -l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3033" y="457200"/>
            <a:ext cx="432003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Privilage Escalation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233" y="2835280"/>
            <a:ext cx="1807109" cy="1307895"/>
          </a:xfrm>
          <a:custGeom>
            <a:avLst/>
            <a:gdLst/>
            <a:ahLst/>
            <a:cxnLst/>
            <a:rect r="r" b="b" t="t" l="l"/>
            <a:pathLst>
              <a:path h="1307895" w="1807109">
                <a:moveTo>
                  <a:pt x="0" y="0"/>
                </a:moveTo>
                <a:lnTo>
                  <a:pt x="1807109" y="0"/>
                </a:lnTo>
                <a:lnTo>
                  <a:pt x="1807109" y="1307895"/>
                </a:lnTo>
                <a:lnTo>
                  <a:pt x="0" y="130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13164" y="2789242"/>
            <a:ext cx="4542117" cy="1275759"/>
            <a:chOff x="0" y="0"/>
            <a:chExt cx="1196278" cy="336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6278" cy="336002"/>
            </a:xfrm>
            <a:custGeom>
              <a:avLst/>
              <a:gdLst/>
              <a:ahLst/>
              <a:cxnLst/>
              <a:rect r="r" b="b" t="t" l="l"/>
              <a:pathLst>
                <a:path h="336002" w="1196278">
                  <a:moveTo>
                    <a:pt x="86928" y="0"/>
                  </a:moveTo>
                  <a:lnTo>
                    <a:pt x="1109350" y="0"/>
                  </a:lnTo>
                  <a:cubicBezTo>
                    <a:pt x="1132404" y="0"/>
                    <a:pt x="1154515" y="9158"/>
                    <a:pt x="1170817" y="25461"/>
                  </a:cubicBezTo>
                  <a:cubicBezTo>
                    <a:pt x="1187119" y="41763"/>
                    <a:pt x="1196278" y="63873"/>
                    <a:pt x="1196278" y="86928"/>
                  </a:cubicBezTo>
                  <a:lnTo>
                    <a:pt x="1196278" y="249074"/>
                  </a:lnTo>
                  <a:cubicBezTo>
                    <a:pt x="1196278" y="297083"/>
                    <a:pt x="1157359" y="336002"/>
                    <a:pt x="1109350" y="336002"/>
                  </a:cubicBezTo>
                  <a:lnTo>
                    <a:pt x="86928" y="336002"/>
                  </a:lnTo>
                  <a:cubicBezTo>
                    <a:pt x="63873" y="336002"/>
                    <a:pt x="41763" y="326844"/>
                    <a:pt x="25461" y="310542"/>
                  </a:cubicBezTo>
                  <a:cubicBezTo>
                    <a:pt x="9158" y="294240"/>
                    <a:pt x="0" y="272129"/>
                    <a:pt x="0" y="249074"/>
                  </a:cubicBezTo>
                  <a:lnTo>
                    <a:pt x="0" y="86928"/>
                  </a:lnTo>
                  <a:cubicBezTo>
                    <a:pt x="0" y="38919"/>
                    <a:pt x="38919" y="0"/>
                    <a:pt x="869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96278" cy="39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09742" y="3127084"/>
            <a:ext cx="974896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Sessions -i 1</a:t>
            </a:r>
          </a:p>
        </p:txBody>
      </p:sp>
      <p:sp>
        <p:nvSpPr>
          <p:cNvPr name="AutoShape 7" id="7"/>
          <p:cNvSpPr/>
          <p:nvPr/>
        </p:nvSpPr>
        <p:spPr>
          <a:xfrm>
            <a:off x="8255281" y="3427121"/>
            <a:ext cx="4229797" cy="621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27821" y="5650983"/>
            <a:ext cx="3589736" cy="306922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6221915" y="5337991"/>
            <a:ext cx="11301259" cy="4520504"/>
          </a:xfrm>
          <a:custGeom>
            <a:avLst/>
            <a:gdLst/>
            <a:ahLst/>
            <a:cxnLst/>
            <a:rect r="r" b="b" t="t" l="l"/>
            <a:pathLst>
              <a:path h="4520504" w="11301259">
                <a:moveTo>
                  <a:pt x="0" y="0"/>
                </a:moveTo>
                <a:lnTo>
                  <a:pt x="11301259" y="0"/>
                </a:lnTo>
                <a:lnTo>
                  <a:pt x="11301259" y="4520503"/>
                </a:lnTo>
                <a:lnTo>
                  <a:pt x="0" y="4520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9340" y="1754249"/>
            <a:ext cx="1650932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con il comando: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84116" y="4124125"/>
            <a:ext cx="2999283" cy="38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sz="24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accesso alla sessione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03033" y="457200"/>
            <a:ext cx="432003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Privilage Escalation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233" y="2835280"/>
            <a:ext cx="1807109" cy="1307895"/>
          </a:xfrm>
          <a:custGeom>
            <a:avLst/>
            <a:gdLst/>
            <a:ahLst/>
            <a:cxnLst/>
            <a:rect r="r" b="b" t="t" l="l"/>
            <a:pathLst>
              <a:path h="1307895" w="1807109">
                <a:moveTo>
                  <a:pt x="0" y="0"/>
                </a:moveTo>
                <a:lnTo>
                  <a:pt x="1807109" y="0"/>
                </a:lnTo>
                <a:lnTo>
                  <a:pt x="1807109" y="1307895"/>
                </a:lnTo>
                <a:lnTo>
                  <a:pt x="0" y="130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13164" y="2789242"/>
            <a:ext cx="4542117" cy="1275759"/>
            <a:chOff x="0" y="0"/>
            <a:chExt cx="1196278" cy="336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6278" cy="336002"/>
            </a:xfrm>
            <a:custGeom>
              <a:avLst/>
              <a:gdLst/>
              <a:ahLst/>
              <a:cxnLst/>
              <a:rect r="r" b="b" t="t" l="l"/>
              <a:pathLst>
                <a:path h="336002" w="1196278">
                  <a:moveTo>
                    <a:pt x="86928" y="0"/>
                  </a:moveTo>
                  <a:lnTo>
                    <a:pt x="1109350" y="0"/>
                  </a:lnTo>
                  <a:cubicBezTo>
                    <a:pt x="1132404" y="0"/>
                    <a:pt x="1154515" y="9158"/>
                    <a:pt x="1170817" y="25461"/>
                  </a:cubicBezTo>
                  <a:cubicBezTo>
                    <a:pt x="1187119" y="41763"/>
                    <a:pt x="1196278" y="63873"/>
                    <a:pt x="1196278" y="86928"/>
                  </a:cubicBezTo>
                  <a:lnTo>
                    <a:pt x="1196278" y="249074"/>
                  </a:lnTo>
                  <a:cubicBezTo>
                    <a:pt x="1196278" y="297083"/>
                    <a:pt x="1157359" y="336002"/>
                    <a:pt x="1109350" y="336002"/>
                  </a:cubicBezTo>
                  <a:lnTo>
                    <a:pt x="86928" y="336002"/>
                  </a:lnTo>
                  <a:cubicBezTo>
                    <a:pt x="63873" y="336002"/>
                    <a:pt x="41763" y="326844"/>
                    <a:pt x="25461" y="310542"/>
                  </a:cubicBezTo>
                  <a:cubicBezTo>
                    <a:pt x="9158" y="294240"/>
                    <a:pt x="0" y="272129"/>
                    <a:pt x="0" y="249074"/>
                  </a:cubicBezTo>
                  <a:lnTo>
                    <a:pt x="0" y="86928"/>
                  </a:lnTo>
                  <a:cubicBezTo>
                    <a:pt x="0" y="38919"/>
                    <a:pt x="38919" y="0"/>
                    <a:pt x="869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96278" cy="39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09742" y="3127084"/>
            <a:ext cx="974896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Sessions -i 1</a:t>
            </a:r>
          </a:p>
        </p:txBody>
      </p:sp>
      <p:sp>
        <p:nvSpPr>
          <p:cNvPr name="AutoShape 7" id="7"/>
          <p:cNvSpPr/>
          <p:nvPr/>
        </p:nvSpPr>
        <p:spPr>
          <a:xfrm>
            <a:off x="8255281" y="3427121"/>
            <a:ext cx="4229797" cy="621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27821" y="5650983"/>
            <a:ext cx="3589736" cy="306922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6221915" y="5337991"/>
            <a:ext cx="11301259" cy="4520504"/>
          </a:xfrm>
          <a:custGeom>
            <a:avLst/>
            <a:gdLst/>
            <a:ahLst/>
            <a:cxnLst/>
            <a:rect r="r" b="b" t="t" l="l"/>
            <a:pathLst>
              <a:path h="4520504" w="11301259">
                <a:moveTo>
                  <a:pt x="0" y="0"/>
                </a:moveTo>
                <a:lnTo>
                  <a:pt x="11301259" y="0"/>
                </a:lnTo>
                <a:lnTo>
                  <a:pt x="11301259" y="4520503"/>
                </a:lnTo>
                <a:lnTo>
                  <a:pt x="0" y="4520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80720" y="6633391"/>
            <a:ext cx="11064579" cy="2779976"/>
          </a:xfrm>
          <a:custGeom>
            <a:avLst/>
            <a:gdLst/>
            <a:ahLst/>
            <a:cxnLst/>
            <a:rect r="r" b="b" t="t" l="l"/>
            <a:pathLst>
              <a:path h="2779976" w="11064579">
                <a:moveTo>
                  <a:pt x="0" y="0"/>
                </a:moveTo>
                <a:lnTo>
                  <a:pt x="11064579" y="0"/>
                </a:lnTo>
                <a:lnTo>
                  <a:pt x="11064579" y="2779975"/>
                </a:lnTo>
                <a:lnTo>
                  <a:pt x="0" y="2779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9340" y="1754249"/>
            <a:ext cx="1650932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con il comando: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3983" y="457200"/>
            <a:ext cx="4320034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Privilage Escalation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684116" y="4124125"/>
            <a:ext cx="2999283" cy="38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sz="24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accesso alla sessione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4780" y="891401"/>
            <a:ext cx="11301259" cy="4252099"/>
          </a:xfrm>
          <a:custGeom>
            <a:avLst/>
            <a:gdLst/>
            <a:ahLst/>
            <a:cxnLst/>
            <a:rect r="r" b="b" t="t" l="l"/>
            <a:pathLst>
              <a:path h="4252099" w="11301259">
                <a:moveTo>
                  <a:pt x="0" y="0"/>
                </a:moveTo>
                <a:lnTo>
                  <a:pt x="11301259" y="0"/>
                </a:lnTo>
                <a:lnTo>
                  <a:pt x="11301259" y="4252099"/>
                </a:lnTo>
                <a:lnTo>
                  <a:pt x="0" y="4252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88943" y="5720492"/>
            <a:ext cx="8998002" cy="4107784"/>
          </a:xfrm>
          <a:custGeom>
            <a:avLst/>
            <a:gdLst/>
            <a:ahLst/>
            <a:cxnLst/>
            <a:rect r="r" b="b" t="t" l="l"/>
            <a:pathLst>
              <a:path h="4107784" w="8998002">
                <a:moveTo>
                  <a:pt x="0" y="0"/>
                </a:moveTo>
                <a:lnTo>
                  <a:pt x="8998003" y="0"/>
                </a:lnTo>
                <a:lnTo>
                  <a:pt x="8998003" y="4107784"/>
                </a:lnTo>
                <a:lnTo>
                  <a:pt x="0" y="4107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68111" y="5597816"/>
            <a:ext cx="2231893" cy="2057400"/>
          </a:xfrm>
          <a:custGeom>
            <a:avLst/>
            <a:gdLst/>
            <a:ahLst/>
            <a:cxnLst/>
            <a:rect r="r" b="b" t="t" l="l"/>
            <a:pathLst>
              <a:path h="2057400" w="2231893">
                <a:moveTo>
                  <a:pt x="0" y="0"/>
                </a:moveTo>
                <a:lnTo>
                  <a:pt x="2231893" y="0"/>
                </a:lnTo>
                <a:lnTo>
                  <a:pt x="223189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25846" y="1906195"/>
            <a:ext cx="9380036" cy="21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Utilizzo</a:t>
            </a: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John the Ripper 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per tentare di crackare la 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password della chiave privata 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mitnick_rsa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3717" y="7745809"/>
            <a:ext cx="592068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Accesso come utente mitnick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54290" y="486975"/>
            <a:ext cx="1678864" cy="77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5"/>
              </a:lnSpc>
              <a:spcBef>
                <a:spcPct val="0"/>
              </a:spcBef>
            </a:pPr>
            <a:r>
              <a:rPr lang="en-US" sz="495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PSPY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22822" y="4266007"/>
            <a:ext cx="7976242" cy="101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spionaggio di processi Linux senza privilegi</a:t>
            </a:r>
          </a:p>
          <a:p>
            <a:pPr algn="ctr">
              <a:lnSpc>
                <a:spcPts val="392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076502" y="1349065"/>
            <a:ext cx="2434441" cy="2434441"/>
          </a:xfrm>
          <a:custGeom>
            <a:avLst/>
            <a:gdLst/>
            <a:ahLst/>
            <a:cxnLst/>
            <a:rect r="r" b="b" t="t" l="l"/>
            <a:pathLst>
              <a:path h="2434441" w="2434441">
                <a:moveTo>
                  <a:pt x="0" y="0"/>
                </a:moveTo>
                <a:lnTo>
                  <a:pt x="2434441" y="0"/>
                </a:lnTo>
                <a:lnTo>
                  <a:pt x="2434441" y="2434441"/>
                </a:lnTo>
                <a:lnTo>
                  <a:pt x="0" y="243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74384" y="3041402"/>
            <a:ext cx="1036559" cy="1036559"/>
          </a:xfrm>
          <a:custGeom>
            <a:avLst/>
            <a:gdLst/>
            <a:ahLst/>
            <a:cxnLst/>
            <a:rect r="r" b="b" t="t" l="l"/>
            <a:pathLst>
              <a:path h="1036559" w="1036559">
                <a:moveTo>
                  <a:pt x="0" y="0"/>
                </a:moveTo>
                <a:lnTo>
                  <a:pt x="1036559" y="0"/>
                </a:lnTo>
                <a:lnTo>
                  <a:pt x="1036559" y="1036559"/>
                </a:lnTo>
                <a:lnTo>
                  <a:pt x="0" y="1036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04339" y="1115998"/>
            <a:ext cx="2660839" cy="2667508"/>
          </a:xfrm>
          <a:custGeom>
            <a:avLst/>
            <a:gdLst/>
            <a:ahLst/>
            <a:cxnLst/>
            <a:rect r="r" b="b" t="t" l="l"/>
            <a:pathLst>
              <a:path h="2667508" w="2660839">
                <a:moveTo>
                  <a:pt x="0" y="0"/>
                </a:moveTo>
                <a:lnTo>
                  <a:pt x="2660839" y="0"/>
                </a:lnTo>
                <a:lnTo>
                  <a:pt x="2660839" y="2667508"/>
                </a:lnTo>
                <a:lnTo>
                  <a:pt x="0" y="2667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510943" y="2566286"/>
            <a:ext cx="614124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309310" y="6129519"/>
            <a:ext cx="1163977" cy="1624842"/>
          </a:xfrm>
          <a:custGeom>
            <a:avLst/>
            <a:gdLst/>
            <a:ahLst/>
            <a:cxnLst/>
            <a:rect r="r" b="b" t="t" l="l"/>
            <a:pathLst>
              <a:path h="1624842" w="1163977">
                <a:moveTo>
                  <a:pt x="0" y="0"/>
                </a:moveTo>
                <a:lnTo>
                  <a:pt x="1163977" y="0"/>
                </a:lnTo>
                <a:lnTo>
                  <a:pt x="1163977" y="1624842"/>
                </a:lnTo>
                <a:lnTo>
                  <a:pt x="0" y="1624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581515" y="7252691"/>
            <a:ext cx="9460114" cy="448209"/>
            <a:chOff x="0" y="0"/>
            <a:chExt cx="3224516" cy="1527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24516" cy="152774"/>
            </a:xfrm>
            <a:custGeom>
              <a:avLst/>
              <a:gdLst/>
              <a:ahLst/>
              <a:cxnLst/>
              <a:rect r="r" b="b" t="t" l="l"/>
              <a:pathLst>
                <a:path h="152774" w="3224516">
                  <a:moveTo>
                    <a:pt x="41737" y="0"/>
                  </a:moveTo>
                  <a:lnTo>
                    <a:pt x="3182779" y="0"/>
                  </a:lnTo>
                  <a:cubicBezTo>
                    <a:pt x="3205830" y="0"/>
                    <a:pt x="3224516" y="18686"/>
                    <a:pt x="3224516" y="41737"/>
                  </a:cubicBezTo>
                  <a:lnTo>
                    <a:pt x="3224516" y="111037"/>
                  </a:lnTo>
                  <a:cubicBezTo>
                    <a:pt x="3224516" y="134088"/>
                    <a:pt x="3205830" y="152774"/>
                    <a:pt x="3182779" y="152774"/>
                  </a:cubicBezTo>
                  <a:lnTo>
                    <a:pt x="41737" y="152774"/>
                  </a:lnTo>
                  <a:cubicBezTo>
                    <a:pt x="18686" y="152774"/>
                    <a:pt x="0" y="134088"/>
                    <a:pt x="0" y="111037"/>
                  </a:cubicBezTo>
                  <a:lnTo>
                    <a:pt x="0" y="41737"/>
                  </a:lnTo>
                  <a:cubicBezTo>
                    <a:pt x="0" y="18686"/>
                    <a:pt x="18686" y="0"/>
                    <a:pt x="417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224516" cy="209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198890" y="5513974"/>
            <a:ext cx="2806651" cy="52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  <a:spcBef>
                <a:spcPct val="0"/>
              </a:spcBef>
            </a:pPr>
            <a:r>
              <a:rPr lang="en-US" sz="32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 di pspy: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07936" y="7233641"/>
            <a:ext cx="9013319" cy="43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8"/>
              </a:lnSpc>
              <a:spcBef>
                <a:spcPct val="0"/>
              </a:spcBef>
            </a:pPr>
            <a:r>
              <a:rPr lang="en-US" sz="27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/bin/sh -c /bin/cp /var/update-motd.d/* /etc/update-motd.d/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81515" y="8493209"/>
            <a:ext cx="8660275" cy="43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8"/>
              </a:lnSpc>
              <a:spcBef>
                <a:spcPct val="0"/>
              </a:spcBef>
            </a:pPr>
            <a:r>
              <a:rPr lang="en-US" sz="27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copia i file da /var/update-motd.d/ a /etc/update-motd.d/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73385" y="9001040"/>
            <a:ext cx="12541230" cy="85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8"/>
              </a:lnSpc>
              <a:spcBef>
                <a:spcPct val="0"/>
              </a:spcBef>
            </a:pPr>
            <a:r>
              <a:rPr lang="en-US" sz="27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 file presenti nella directory /etc/update-motd.d/ venivano eseguiti automaticamente dal sistema senza richiedere privilegi elevati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1189050"/>
            <a:ext cx="7908899" cy="7908899"/>
          </a:xfrm>
          <a:custGeom>
            <a:avLst/>
            <a:gdLst/>
            <a:ahLst/>
            <a:cxnLst/>
            <a:rect r="r" b="b" t="t" l="l"/>
            <a:pathLst>
              <a:path h="7908899" w="7908899">
                <a:moveTo>
                  <a:pt x="0" y="0"/>
                </a:moveTo>
                <a:lnTo>
                  <a:pt x="7908899" y="0"/>
                </a:lnTo>
                <a:lnTo>
                  <a:pt x="7908899" y="7908900"/>
                </a:lnTo>
                <a:lnTo>
                  <a:pt x="0" y="7908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1808" y="2013659"/>
            <a:ext cx="3191349" cy="3191349"/>
          </a:xfrm>
          <a:custGeom>
            <a:avLst/>
            <a:gdLst/>
            <a:ahLst/>
            <a:cxnLst/>
            <a:rect r="r" b="b" t="t" l="l"/>
            <a:pathLst>
              <a:path h="3191349" w="3191349">
                <a:moveTo>
                  <a:pt x="0" y="0"/>
                </a:moveTo>
                <a:lnTo>
                  <a:pt x="3191350" y="0"/>
                </a:lnTo>
                <a:lnTo>
                  <a:pt x="3191350" y="3191349"/>
                </a:lnTo>
                <a:lnTo>
                  <a:pt x="0" y="3191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77373" y="3460873"/>
            <a:ext cx="7767627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Contesto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77373" y="5536170"/>
            <a:ext cx="776762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Analizziamo il nostro ambiente e gli obiettivi.</a:t>
            </a:r>
          </a:p>
        </p:txBody>
      </p:sp>
      <p:sp>
        <p:nvSpPr>
          <p:cNvPr name="AutoShape 6" id="6"/>
          <p:cNvSpPr/>
          <p:nvPr/>
        </p:nvSpPr>
        <p:spPr>
          <a:xfrm>
            <a:off x="9256123" y="5186362"/>
            <a:ext cx="8384422" cy="0"/>
          </a:xfrm>
          <a:prstGeom prst="line">
            <a:avLst/>
          </a:prstGeom>
          <a:ln cap="flat" w="104775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4700" y="527441"/>
            <a:ext cx="1505220" cy="1544536"/>
          </a:xfrm>
          <a:custGeom>
            <a:avLst/>
            <a:gdLst/>
            <a:ahLst/>
            <a:cxnLst/>
            <a:rect r="r" b="b" t="t" l="l"/>
            <a:pathLst>
              <a:path h="1544536" w="1505220">
                <a:moveTo>
                  <a:pt x="0" y="0"/>
                </a:moveTo>
                <a:lnTo>
                  <a:pt x="1505220" y="0"/>
                </a:lnTo>
                <a:lnTo>
                  <a:pt x="1505220" y="1544536"/>
                </a:lnTo>
                <a:lnTo>
                  <a:pt x="0" y="1544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14513" y="2997875"/>
            <a:ext cx="8796150" cy="5816454"/>
          </a:xfrm>
          <a:custGeom>
            <a:avLst/>
            <a:gdLst/>
            <a:ahLst/>
            <a:cxnLst/>
            <a:rect r="r" b="b" t="t" l="l"/>
            <a:pathLst>
              <a:path h="5816454" w="8796150">
                <a:moveTo>
                  <a:pt x="0" y="0"/>
                </a:moveTo>
                <a:lnTo>
                  <a:pt x="8796150" y="0"/>
                </a:lnTo>
                <a:lnTo>
                  <a:pt x="8796150" y="5816454"/>
                </a:lnTo>
                <a:lnTo>
                  <a:pt x="0" y="5816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82062" y="957552"/>
            <a:ext cx="15641238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Abbiamo modificato il file /etc/update-motd.d/00-header per impostare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 permessi SUID su nano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8669" y="9239250"/>
            <a:ext cx="4847838" cy="44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5"/>
              </a:lnSpc>
              <a:spcBef>
                <a:spcPct val="0"/>
              </a:spcBef>
            </a:pPr>
            <a:r>
              <a:rPr lang="en-US" sz="28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Imposto il </a:t>
            </a:r>
            <a:r>
              <a:rPr lang="en-US" sz="28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Set User ID acceso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7659" y="1678613"/>
            <a:ext cx="3172984" cy="740231"/>
            <a:chOff x="0" y="0"/>
            <a:chExt cx="835683" cy="1949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5683" cy="194958"/>
            </a:xfrm>
            <a:custGeom>
              <a:avLst/>
              <a:gdLst/>
              <a:ahLst/>
              <a:cxnLst/>
              <a:rect r="r" b="b" t="t" l="l"/>
              <a:pathLst>
                <a:path h="194958" w="835683">
                  <a:moveTo>
                    <a:pt x="97479" y="0"/>
                  </a:moveTo>
                  <a:lnTo>
                    <a:pt x="738204" y="0"/>
                  </a:lnTo>
                  <a:cubicBezTo>
                    <a:pt x="764057" y="0"/>
                    <a:pt x="788851" y="10270"/>
                    <a:pt x="807132" y="28551"/>
                  </a:cubicBezTo>
                  <a:cubicBezTo>
                    <a:pt x="825413" y="46832"/>
                    <a:pt x="835683" y="71626"/>
                    <a:pt x="835683" y="97479"/>
                  </a:cubicBezTo>
                  <a:lnTo>
                    <a:pt x="835683" y="97479"/>
                  </a:lnTo>
                  <a:cubicBezTo>
                    <a:pt x="835683" y="123332"/>
                    <a:pt x="825413" y="148126"/>
                    <a:pt x="807132" y="166407"/>
                  </a:cubicBezTo>
                  <a:cubicBezTo>
                    <a:pt x="788851" y="184688"/>
                    <a:pt x="764057" y="194958"/>
                    <a:pt x="738204" y="194958"/>
                  </a:cubicBezTo>
                  <a:lnTo>
                    <a:pt x="97479" y="194958"/>
                  </a:lnTo>
                  <a:cubicBezTo>
                    <a:pt x="71626" y="194958"/>
                    <a:pt x="46832" y="184688"/>
                    <a:pt x="28551" y="166407"/>
                  </a:cubicBezTo>
                  <a:cubicBezTo>
                    <a:pt x="10270" y="148126"/>
                    <a:pt x="0" y="123332"/>
                    <a:pt x="0" y="97479"/>
                  </a:cubicBezTo>
                  <a:lnTo>
                    <a:pt x="0" y="97479"/>
                  </a:lnTo>
                  <a:cubicBezTo>
                    <a:pt x="0" y="71626"/>
                    <a:pt x="10270" y="46832"/>
                    <a:pt x="28551" y="28551"/>
                  </a:cubicBezTo>
                  <a:cubicBezTo>
                    <a:pt x="46832" y="10270"/>
                    <a:pt x="71626" y="0"/>
                    <a:pt x="974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35683" cy="252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65545" y="2048729"/>
            <a:ext cx="1810195" cy="1379039"/>
          </a:xfrm>
          <a:custGeom>
            <a:avLst/>
            <a:gdLst/>
            <a:ahLst/>
            <a:cxnLst/>
            <a:rect r="r" b="b" t="t" l="l"/>
            <a:pathLst>
              <a:path h="1379039" w="1810195">
                <a:moveTo>
                  <a:pt x="0" y="0"/>
                </a:moveTo>
                <a:lnTo>
                  <a:pt x="1810195" y="0"/>
                </a:lnTo>
                <a:lnTo>
                  <a:pt x="1810195" y="1379039"/>
                </a:lnTo>
                <a:lnTo>
                  <a:pt x="0" y="137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1667">
            <a:off x="4494413" y="1355926"/>
            <a:ext cx="876569" cy="645374"/>
          </a:xfrm>
          <a:custGeom>
            <a:avLst/>
            <a:gdLst/>
            <a:ahLst/>
            <a:cxnLst/>
            <a:rect r="r" b="b" t="t" l="l"/>
            <a:pathLst>
              <a:path h="645374" w="876569">
                <a:moveTo>
                  <a:pt x="0" y="0"/>
                </a:moveTo>
                <a:lnTo>
                  <a:pt x="876569" y="0"/>
                </a:lnTo>
                <a:lnTo>
                  <a:pt x="876569" y="645374"/>
                </a:lnTo>
                <a:lnTo>
                  <a:pt x="0" y="645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0395" y="5143500"/>
            <a:ext cx="11301259" cy="3517517"/>
          </a:xfrm>
          <a:custGeom>
            <a:avLst/>
            <a:gdLst/>
            <a:ahLst/>
            <a:cxnLst/>
            <a:rect r="r" b="b" t="t" l="l"/>
            <a:pathLst>
              <a:path h="3517517" w="11301259">
                <a:moveTo>
                  <a:pt x="0" y="0"/>
                </a:moveTo>
                <a:lnTo>
                  <a:pt x="11301259" y="0"/>
                </a:lnTo>
                <a:lnTo>
                  <a:pt x="11301259" y="3517517"/>
                </a:lnTo>
                <a:lnTo>
                  <a:pt x="0" y="3517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8042" y="2019413"/>
            <a:ext cx="2200323" cy="2200323"/>
          </a:xfrm>
          <a:custGeom>
            <a:avLst/>
            <a:gdLst/>
            <a:ahLst/>
            <a:cxnLst/>
            <a:rect r="r" b="b" t="t" l="l"/>
            <a:pathLst>
              <a:path h="2200323" w="2200323">
                <a:moveTo>
                  <a:pt x="0" y="0"/>
                </a:moveTo>
                <a:lnTo>
                  <a:pt x="2200323" y="0"/>
                </a:lnTo>
                <a:lnTo>
                  <a:pt x="2200323" y="2200322"/>
                </a:lnTo>
                <a:lnTo>
                  <a:pt x="0" y="22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4303" y="2186350"/>
            <a:ext cx="3426513" cy="2479939"/>
          </a:xfrm>
          <a:custGeom>
            <a:avLst/>
            <a:gdLst/>
            <a:ahLst/>
            <a:cxnLst/>
            <a:rect r="r" b="b" t="t" l="l"/>
            <a:pathLst>
              <a:path h="2479939" w="3426513">
                <a:moveTo>
                  <a:pt x="0" y="0"/>
                </a:moveTo>
                <a:lnTo>
                  <a:pt x="3426514" y="0"/>
                </a:lnTo>
                <a:lnTo>
                  <a:pt x="3426514" y="2479939"/>
                </a:lnTo>
                <a:lnTo>
                  <a:pt x="0" y="24799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98885" y="1719375"/>
            <a:ext cx="24141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/etc/passwd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9463" y="1000125"/>
            <a:ext cx="317298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Modificare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65606" y="2543757"/>
            <a:ext cx="606087" cy="127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6"/>
              </a:lnSpc>
              <a:spcBef>
                <a:spcPct val="0"/>
              </a:spcBef>
            </a:pPr>
            <a:r>
              <a:rPr lang="en-US" sz="81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13071" y="3399193"/>
            <a:ext cx="91514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Aleq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6255" y="1606753"/>
            <a:ext cx="6244562" cy="41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60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$1$ransalt$qfTDrDdXKVym3kZgfF8vkUM/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0233" y="4091338"/>
            <a:ext cx="15759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openssl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00395" y="9027093"/>
            <a:ext cx="10883191" cy="44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sz="281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UID e GID sono impostati entrambi a 0 (che indicano privilegi di root)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12260" y="4980343"/>
            <a:ext cx="4459433" cy="4610905"/>
          </a:xfrm>
          <a:custGeom>
            <a:avLst/>
            <a:gdLst/>
            <a:ahLst/>
            <a:cxnLst/>
            <a:rect r="r" b="b" t="t" l="l"/>
            <a:pathLst>
              <a:path h="4610905" w="4459433">
                <a:moveTo>
                  <a:pt x="0" y="0"/>
                </a:moveTo>
                <a:lnTo>
                  <a:pt x="4459433" y="0"/>
                </a:lnTo>
                <a:lnTo>
                  <a:pt x="4459433" y="4610905"/>
                </a:lnTo>
                <a:lnTo>
                  <a:pt x="0" y="46109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5808" y="2330076"/>
            <a:ext cx="11436385" cy="6590217"/>
          </a:xfrm>
          <a:custGeom>
            <a:avLst/>
            <a:gdLst/>
            <a:ahLst/>
            <a:cxnLst/>
            <a:rect r="r" b="b" t="t" l="l"/>
            <a:pathLst>
              <a:path h="6590217" w="11436385">
                <a:moveTo>
                  <a:pt x="0" y="0"/>
                </a:moveTo>
                <a:lnTo>
                  <a:pt x="11436384" y="0"/>
                </a:lnTo>
                <a:lnTo>
                  <a:pt x="11436384" y="6590217"/>
                </a:lnTo>
                <a:lnTo>
                  <a:pt x="0" y="6590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381044">
            <a:off x="15168475" y="4715567"/>
            <a:ext cx="1856362" cy="18192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66267" y="2574468"/>
            <a:ext cx="6950848" cy="320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19"/>
              </a:lnSpc>
            </a:pPr>
            <a:r>
              <a:rPr lang="en-US" sz="9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Maintaining access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37525" y="6211661"/>
            <a:ext cx="5772750" cy="140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Come restiamo infiltrati?</a:t>
            </a:r>
          </a:p>
          <a:p>
            <a:pPr algn="r">
              <a:lnSpc>
                <a:spcPts val="43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577725" y="1172118"/>
            <a:ext cx="5132550" cy="144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19"/>
              </a:lnSpc>
            </a:pPr>
            <a:r>
              <a:rPr lang="en-US" sz="9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07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30884" y="2304890"/>
            <a:ext cx="3836748" cy="5224086"/>
          </a:xfrm>
          <a:custGeom>
            <a:avLst/>
            <a:gdLst/>
            <a:ahLst/>
            <a:cxnLst/>
            <a:rect r="r" b="b" t="t" l="l"/>
            <a:pathLst>
              <a:path h="5224086" w="3836748">
                <a:moveTo>
                  <a:pt x="0" y="0"/>
                </a:moveTo>
                <a:lnTo>
                  <a:pt x="3836748" y="0"/>
                </a:lnTo>
                <a:lnTo>
                  <a:pt x="3836748" y="5224086"/>
                </a:lnTo>
                <a:lnTo>
                  <a:pt x="0" y="522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45198" y="164590"/>
            <a:ext cx="8195290" cy="8924690"/>
          </a:xfrm>
          <a:custGeom>
            <a:avLst/>
            <a:gdLst/>
            <a:ahLst/>
            <a:cxnLst/>
            <a:rect r="r" b="b" t="t" l="l"/>
            <a:pathLst>
              <a:path h="8924690" w="8195290">
                <a:moveTo>
                  <a:pt x="0" y="0"/>
                </a:moveTo>
                <a:lnTo>
                  <a:pt x="8195290" y="0"/>
                </a:lnTo>
                <a:lnTo>
                  <a:pt x="8195290" y="8924690"/>
                </a:lnTo>
                <a:lnTo>
                  <a:pt x="0" y="8924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4613" y="218151"/>
            <a:ext cx="11985150" cy="91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Il nostro processo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62550" y="4522950"/>
            <a:ext cx="1854658" cy="1079512"/>
          </a:xfrm>
          <a:custGeom>
            <a:avLst/>
            <a:gdLst/>
            <a:ahLst/>
            <a:cxnLst/>
            <a:rect r="r" b="b" t="t" l="l"/>
            <a:pathLst>
              <a:path h="1079512" w="1854658">
                <a:moveTo>
                  <a:pt x="0" y="0"/>
                </a:moveTo>
                <a:lnTo>
                  <a:pt x="1854658" y="0"/>
                </a:lnTo>
                <a:lnTo>
                  <a:pt x="1854658" y="1079512"/>
                </a:lnTo>
                <a:lnTo>
                  <a:pt x="0" y="1079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441" y="6400160"/>
            <a:ext cx="4531312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1) Generazione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Backdoor e script sh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311704" y="5062706"/>
            <a:ext cx="1854658" cy="1079512"/>
          </a:xfrm>
          <a:custGeom>
            <a:avLst/>
            <a:gdLst/>
            <a:ahLst/>
            <a:cxnLst/>
            <a:rect r="r" b="b" t="t" l="l"/>
            <a:pathLst>
              <a:path h="1079512" w="1854658">
                <a:moveTo>
                  <a:pt x="0" y="0"/>
                </a:moveTo>
                <a:lnTo>
                  <a:pt x="1854658" y="0"/>
                </a:lnTo>
                <a:lnTo>
                  <a:pt x="1854658" y="1079512"/>
                </a:lnTo>
                <a:lnTo>
                  <a:pt x="0" y="1079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43766" y="4178286"/>
            <a:ext cx="1854658" cy="1079512"/>
          </a:xfrm>
          <a:custGeom>
            <a:avLst/>
            <a:gdLst/>
            <a:ahLst/>
            <a:cxnLst/>
            <a:rect r="r" b="b" t="t" l="l"/>
            <a:pathLst>
              <a:path h="1079512" w="1854658">
                <a:moveTo>
                  <a:pt x="0" y="0"/>
                </a:moveTo>
                <a:lnTo>
                  <a:pt x="1854658" y="0"/>
                </a:lnTo>
                <a:lnTo>
                  <a:pt x="1854658" y="1079512"/>
                </a:lnTo>
                <a:lnTo>
                  <a:pt x="0" y="1079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99522" y="4975568"/>
            <a:ext cx="1854658" cy="1079512"/>
          </a:xfrm>
          <a:custGeom>
            <a:avLst/>
            <a:gdLst/>
            <a:ahLst/>
            <a:cxnLst/>
            <a:rect r="r" b="b" t="t" l="l"/>
            <a:pathLst>
              <a:path h="1079512" w="1854658">
                <a:moveTo>
                  <a:pt x="0" y="0"/>
                </a:moveTo>
                <a:lnTo>
                  <a:pt x="1854658" y="0"/>
                </a:lnTo>
                <a:lnTo>
                  <a:pt x="1854658" y="1079512"/>
                </a:lnTo>
                <a:lnTo>
                  <a:pt x="0" y="1079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02371" y="7691595"/>
            <a:ext cx="4416784" cy="110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Script in etc/rc.local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853395" y="6414924"/>
            <a:ext cx="4062080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3) Attivazione Backdoor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12993" y="3518867"/>
            <a:ext cx="3747738" cy="110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Server http e wget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73699" y="2410892"/>
            <a:ext cx="3930666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2)Trasferimento a Target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02005" y="3400367"/>
            <a:ext cx="2760750" cy="110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Modulo handler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72613" y="2104380"/>
            <a:ext cx="5219534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4) Collegamento dell’attaccante</a:t>
            </a:r>
          </a:p>
        </p:txBody>
      </p:sp>
      <p:sp>
        <p:nvSpPr>
          <p:cNvPr name="AutoShape 14" id="14"/>
          <p:cNvSpPr/>
          <p:nvPr/>
        </p:nvSpPr>
        <p:spPr>
          <a:xfrm rot="-5068222">
            <a:off x="1939564" y="5886570"/>
            <a:ext cx="9545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5298093">
            <a:off x="6517810" y="4882399"/>
            <a:ext cx="1285465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5281310">
            <a:off x="11332557" y="5592937"/>
            <a:ext cx="110375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5289925">
            <a:off x="15649155" y="4930099"/>
            <a:ext cx="119011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301090" y="7811250"/>
            <a:ext cx="2177574" cy="2177574"/>
            <a:chOff x="0" y="0"/>
            <a:chExt cx="2903432" cy="29034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03474" cy="2903474"/>
            </a:xfrm>
            <a:custGeom>
              <a:avLst/>
              <a:gdLst/>
              <a:ahLst/>
              <a:cxnLst/>
              <a:rect r="r" b="b" t="t" l="l"/>
              <a:pathLst>
                <a:path h="2903474" w="2903474">
                  <a:moveTo>
                    <a:pt x="0" y="0"/>
                  </a:moveTo>
                  <a:lnTo>
                    <a:pt x="2903474" y="0"/>
                  </a:lnTo>
                  <a:lnTo>
                    <a:pt x="2903474" y="2903474"/>
                  </a:lnTo>
                  <a:lnTo>
                    <a:pt x="0" y="2903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052156" y="1647694"/>
            <a:ext cx="2122508" cy="1915804"/>
            <a:chOff x="0" y="0"/>
            <a:chExt cx="2830011" cy="25544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30068" cy="2554351"/>
            </a:xfrm>
            <a:custGeom>
              <a:avLst/>
              <a:gdLst/>
              <a:ahLst/>
              <a:cxnLst/>
              <a:rect r="r" b="b" t="t" l="l"/>
              <a:pathLst>
                <a:path h="2554351" w="2830068">
                  <a:moveTo>
                    <a:pt x="0" y="0"/>
                  </a:moveTo>
                  <a:lnTo>
                    <a:pt x="2830068" y="0"/>
                  </a:lnTo>
                  <a:lnTo>
                    <a:pt x="2830068" y="2554351"/>
                  </a:lnTo>
                  <a:lnTo>
                    <a:pt x="0" y="2554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394" r="2" b="-5396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215986" y="8398082"/>
            <a:ext cx="2065378" cy="2065378"/>
            <a:chOff x="0" y="0"/>
            <a:chExt cx="2753837" cy="27538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53868" cy="2753868"/>
            </a:xfrm>
            <a:custGeom>
              <a:avLst/>
              <a:gdLst/>
              <a:ahLst/>
              <a:cxnLst/>
              <a:rect r="r" b="b" t="t" l="l"/>
              <a:pathLst>
                <a:path h="2753868" w="2753868">
                  <a:moveTo>
                    <a:pt x="0" y="0"/>
                  </a:moveTo>
                  <a:lnTo>
                    <a:pt x="2753868" y="0"/>
                  </a:lnTo>
                  <a:lnTo>
                    <a:pt x="2753868" y="2753868"/>
                  </a:lnTo>
                  <a:lnTo>
                    <a:pt x="0" y="2753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1" b="1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8903" y="4165726"/>
            <a:ext cx="14116183" cy="2523268"/>
          </a:xfrm>
          <a:custGeom>
            <a:avLst/>
            <a:gdLst/>
            <a:ahLst/>
            <a:cxnLst/>
            <a:rect r="r" b="b" t="t" l="l"/>
            <a:pathLst>
              <a:path h="2523268" w="14116183">
                <a:moveTo>
                  <a:pt x="0" y="0"/>
                </a:moveTo>
                <a:lnTo>
                  <a:pt x="14116183" y="0"/>
                </a:lnTo>
                <a:lnTo>
                  <a:pt x="14116183" y="2523268"/>
                </a:lnTo>
                <a:lnTo>
                  <a:pt x="0" y="2523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4825" y="268709"/>
            <a:ext cx="16858350" cy="98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Successo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18320" y="2508674"/>
            <a:ext cx="7045620" cy="6516476"/>
          </a:xfrm>
          <a:custGeom>
            <a:avLst/>
            <a:gdLst/>
            <a:ahLst/>
            <a:cxnLst/>
            <a:rect r="r" b="b" t="t" l="l"/>
            <a:pathLst>
              <a:path h="6516476" w="7045620">
                <a:moveTo>
                  <a:pt x="0" y="0"/>
                </a:moveTo>
                <a:lnTo>
                  <a:pt x="7045620" y="0"/>
                </a:lnTo>
                <a:lnTo>
                  <a:pt x="7045620" y="6516476"/>
                </a:lnTo>
                <a:lnTo>
                  <a:pt x="0" y="6516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64328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30669" y="1250688"/>
            <a:ext cx="9353408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Grazie per l’attenzione.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4151" y="7287755"/>
            <a:ext cx="7386782" cy="410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Inquadra per accedere alla repository con maggiori informazioni.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3089" y="293046"/>
            <a:ext cx="5389098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979EB"/>
                </a:solidFill>
                <a:latin typeface="Arimo"/>
                <a:ea typeface="Arimo"/>
                <a:cs typeface="Arimo"/>
                <a:sym typeface="Arimo"/>
              </a:rPr>
              <a:t>Ambiente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80079" y="4143301"/>
            <a:ext cx="4052550" cy="4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F1C51"/>
                </a:solidFill>
                <a:latin typeface="Proxima Nova"/>
                <a:ea typeface="Proxima Nova"/>
                <a:cs typeface="Proxima Nova"/>
                <a:sym typeface="Proxima Nova"/>
              </a:rPr>
              <a:t>RETE NAT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627099" y="6348701"/>
            <a:ext cx="6625064" cy="91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CengBox: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6969" y="7223535"/>
            <a:ext cx="4890722" cy="165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Macchina vulnerabile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118398" y="2378020"/>
            <a:ext cx="3028938" cy="3028938"/>
            <a:chOff x="0" y="0"/>
            <a:chExt cx="4038584" cy="40385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38600" cy="4038600"/>
            </a:xfrm>
            <a:custGeom>
              <a:avLst/>
              <a:gdLst/>
              <a:ahLst/>
              <a:cxnLst/>
              <a:rect r="r" b="b" t="t" l="l"/>
              <a:pathLst>
                <a:path h="4038600" w="4038600">
                  <a:moveTo>
                    <a:pt x="0" y="0"/>
                  </a:moveTo>
                  <a:lnTo>
                    <a:pt x="4038600" y="0"/>
                  </a:lnTo>
                  <a:lnTo>
                    <a:pt x="4038600" y="4038600"/>
                  </a:lnTo>
                  <a:lnTo>
                    <a:pt x="0" y="403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160357" y="4164163"/>
            <a:ext cx="4052550" cy="4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F1C51"/>
                </a:solidFill>
                <a:latin typeface="Proxima Nova"/>
                <a:ea typeface="Proxima Nova"/>
                <a:cs typeface="Proxima Nova"/>
                <a:sym typeface="Proxima Nova"/>
              </a:rPr>
              <a:t>RETE NAT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59751" y="6423507"/>
            <a:ext cx="6625064" cy="91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VirtualBox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0333" y="6228579"/>
            <a:ext cx="6625064" cy="91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Kali Linux</a:t>
            </a:r>
          </a:p>
        </p:txBody>
      </p:sp>
      <p:sp>
        <p:nvSpPr>
          <p:cNvPr name="AutoShape 11" id="11"/>
          <p:cNvSpPr/>
          <p:nvPr/>
        </p:nvSpPr>
        <p:spPr>
          <a:xfrm rot="2700000">
            <a:off x="6501742" y="4759486"/>
            <a:ext cx="26941" cy="0"/>
          </a:xfrm>
          <a:prstGeom prst="line">
            <a:avLst/>
          </a:prstGeom>
          <a:ln cap="rnd" w="9525">
            <a:solidFill>
              <a:srgbClr val="1F1C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110018">
            <a:off x="4575234" y="3882967"/>
            <a:ext cx="2381419" cy="0"/>
          </a:xfrm>
          <a:prstGeom prst="line">
            <a:avLst/>
          </a:prstGeom>
          <a:ln cap="rnd" w="28575">
            <a:solidFill>
              <a:srgbClr val="8BE3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10018">
            <a:off x="11188556" y="3835429"/>
            <a:ext cx="2381419" cy="0"/>
          </a:xfrm>
          <a:prstGeom prst="line">
            <a:avLst/>
          </a:prstGeom>
          <a:ln cap="rnd" w="28575">
            <a:solidFill>
              <a:srgbClr val="8BE3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326759" y="7065553"/>
            <a:ext cx="5387550" cy="33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Ambiente di virtualizzazione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7847" y="7198105"/>
            <a:ext cx="5387550" cy="33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Macchina attaccante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540552" y="2584520"/>
            <a:ext cx="3357650" cy="3357650"/>
          </a:xfrm>
          <a:custGeom>
            <a:avLst/>
            <a:gdLst/>
            <a:ahLst/>
            <a:cxnLst/>
            <a:rect r="r" b="b" t="t" l="l"/>
            <a:pathLst>
              <a:path h="3357650" w="3357650">
                <a:moveTo>
                  <a:pt x="0" y="0"/>
                </a:moveTo>
                <a:lnTo>
                  <a:pt x="3357650" y="0"/>
                </a:lnTo>
                <a:lnTo>
                  <a:pt x="3357650" y="3357650"/>
                </a:lnTo>
                <a:lnTo>
                  <a:pt x="0" y="3357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74798" y="2685452"/>
            <a:ext cx="3338248" cy="3338248"/>
          </a:xfrm>
          <a:custGeom>
            <a:avLst/>
            <a:gdLst/>
            <a:ahLst/>
            <a:cxnLst/>
            <a:rect r="r" b="b" t="t" l="l"/>
            <a:pathLst>
              <a:path h="3338248" w="3338248">
                <a:moveTo>
                  <a:pt x="0" y="0"/>
                </a:moveTo>
                <a:lnTo>
                  <a:pt x="3338248" y="0"/>
                </a:lnTo>
                <a:lnTo>
                  <a:pt x="3338248" y="3338248"/>
                </a:lnTo>
                <a:lnTo>
                  <a:pt x="0" y="3338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71800"/>
            <a:ext cx="6667128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8223" indent="-434111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Enumerare servizi e vulnerabilità</a:t>
            </a:r>
          </a:p>
          <a:p>
            <a:pPr algn="l">
              <a:lnSpc>
                <a:spcPts val="4320"/>
              </a:lnSpc>
            </a:pPr>
          </a:p>
          <a:p>
            <a:pPr algn="l" marL="868223" indent="-434111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Prendere possesso della macchina target</a:t>
            </a:r>
          </a:p>
          <a:p>
            <a:pPr algn="l">
              <a:lnSpc>
                <a:spcPts val="4320"/>
              </a:lnSpc>
            </a:pPr>
          </a:p>
          <a:p>
            <a:pPr algn="l" marL="868223" indent="-434111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Identificare e accedere al flag ‘root.txt’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301644" y="5266990"/>
            <a:ext cx="25420" cy="71914"/>
            <a:chOff x="0" y="0"/>
            <a:chExt cx="33893" cy="958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909" cy="95885"/>
            </a:xfrm>
            <a:custGeom>
              <a:avLst/>
              <a:gdLst/>
              <a:ahLst/>
              <a:cxnLst/>
              <a:rect r="r" b="b" t="t" l="l"/>
              <a:pathLst>
                <a:path h="95885" w="33909">
                  <a:moveTo>
                    <a:pt x="25654" y="0"/>
                  </a:moveTo>
                  <a:cubicBezTo>
                    <a:pt x="22987" y="0"/>
                    <a:pt x="20320" y="1524"/>
                    <a:pt x="19177" y="4064"/>
                  </a:cubicBezTo>
                  <a:cubicBezTo>
                    <a:pt x="6223" y="29972"/>
                    <a:pt x="0" y="57658"/>
                    <a:pt x="0" y="88773"/>
                  </a:cubicBezTo>
                  <a:cubicBezTo>
                    <a:pt x="0" y="92710"/>
                    <a:pt x="3175" y="95885"/>
                    <a:pt x="7112" y="95885"/>
                  </a:cubicBezTo>
                  <a:cubicBezTo>
                    <a:pt x="11049" y="95885"/>
                    <a:pt x="14224" y="92710"/>
                    <a:pt x="14224" y="88773"/>
                  </a:cubicBezTo>
                  <a:cubicBezTo>
                    <a:pt x="14224" y="60071"/>
                    <a:pt x="20066" y="34417"/>
                    <a:pt x="32004" y="10541"/>
                  </a:cubicBezTo>
                  <a:cubicBezTo>
                    <a:pt x="33909" y="6985"/>
                    <a:pt x="32512" y="2667"/>
                    <a:pt x="28956" y="889"/>
                  </a:cubicBezTo>
                  <a:cubicBezTo>
                    <a:pt x="27940" y="254"/>
                    <a:pt x="26797" y="0"/>
                    <a:pt x="25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635729" y="2305908"/>
            <a:ext cx="8478569" cy="6582452"/>
          </a:xfrm>
          <a:custGeom>
            <a:avLst/>
            <a:gdLst/>
            <a:ahLst/>
            <a:cxnLst/>
            <a:rect r="r" b="b" t="t" l="l"/>
            <a:pathLst>
              <a:path h="6582452" w="8478569">
                <a:moveTo>
                  <a:pt x="0" y="0"/>
                </a:moveTo>
                <a:lnTo>
                  <a:pt x="8478569" y="0"/>
                </a:lnTo>
                <a:lnTo>
                  <a:pt x="8478569" y="6582452"/>
                </a:lnTo>
                <a:lnTo>
                  <a:pt x="0" y="6582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9069" y="226834"/>
            <a:ext cx="11985150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979EB"/>
                </a:solidFill>
                <a:latin typeface="Arimo"/>
                <a:ea typeface="Arimo"/>
                <a:cs typeface="Arimo"/>
                <a:sym typeface="Arimo"/>
              </a:rPr>
              <a:t>Obiettivi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0077" y="2160030"/>
            <a:ext cx="6244121" cy="6244121"/>
          </a:xfrm>
          <a:custGeom>
            <a:avLst/>
            <a:gdLst/>
            <a:ahLst/>
            <a:cxnLst/>
            <a:rect r="r" b="b" t="t" l="l"/>
            <a:pathLst>
              <a:path h="6244121" w="6244121">
                <a:moveTo>
                  <a:pt x="0" y="0"/>
                </a:moveTo>
                <a:lnTo>
                  <a:pt x="6244121" y="0"/>
                </a:lnTo>
                <a:lnTo>
                  <a:pt x="6244121" y="6244121"/>
                </a:lnTo>
                <a:lnTo>
                  <a:pt x="0" y="6244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08355" y="2160030"/>
            <a:ext cx="5808095" cy="6107366"/>
            <a:chOff x="0" y="0"/>
            <a:chExt cx="7744127" cy="81431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61282" y="-28575"/>
              <a:ext cx="7406645" cy="6530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30"/>
                </a:lnSpc>
              </a:pPr>
              <a:r>
                <a:rPr lang="en-US" sz="8025">
                  <a:solidFill>
                    <a:srgbClr val="1F1C51"/>
                  </a:solidFill>
                  <a:latin typeface="Arimo"/>
                  <a:ea typeface="Arimo"/>
                  <a:cs typeface="Arimo"/>
                  <a:sym typeface="Arimo"/>
                </a:rPr>
                <a:t>Information gathering e</a:t>
              </a:r>
            </a:p>
            <a:p>
              <a:pPr algn="l" marL="0" indent="0" lvl="0">
                <a:lnSpc>
                  <a:spcPts val="9630"/>
                </a:lnSpc>
              </a:pPr>
              <a:r>
                <a:rPr lang="en-US" sz="8025">
                  <a:solidFill>
                    <a:srgbClr val="1F1C51"/>
                  </a:solidFill>
                  <a:latin typeface="Arimo"/>
                  <a:ea typeface="Arimo"/>
                  <a:cs typeface="Arimo"/>
                  <a:sym typeface="Arimo"/>
                </a:rPr>
                <a:t>Target Discovery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61282" y="7495455"/>
              <a:ext cx="740664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1F1C51"/>
                  </a:solidFill>
                  <a:latin typeface="DM Sans"/>
                  <a:ea typeface="DM Sans"/>
                  <a:cs typeface="DM Sans"/>
                  <a:sym typeface="DM Sans"/>
                </a:rPr>
                <a:t>Analizziamo la vittima.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6970049"/>
              <a:ext cx="7744127" cy="0"/>
            </a:xfrm>
            <a:prstGeom prst="line">
              <a:avLst/>
            </a:prstGeom>
            <a:ln cap="flat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7270">
            <a:off x="466130" y="1206525"/>
            <a:ext cx="1801474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59459" y="335948"/>
            <a:ext cx="1163794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979EB"/>
                </a:solidFill>
                <a:latin typeface="Arimo"/>
                <a:ea typeface="Arimo"/>
                <a:cs typeface="Arimo"/>
                <a:sym typeface="Arimo"/>
              </a:rPr>
              <a:t>Prime informazioni sull’asset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51526" y="8170050"/>
            <a:ext cx="424515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Servizio FTP attivo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51526" y="5770422"/>
            <a:ext cx="4245150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ftp-anon: Anonymous FTP login allowed</a:t>
            </a: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 sulla porta 21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4903" y="7055647"/>
            <a:ext cx="4245150" cy="211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Indirizzo IP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4927" y="6069742"/>
            <a:ext cx="4245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10.0.2.4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95375" y="6884847"/>
            <a:ext cx="424515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Sistema operativo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95375" y="5671270"/>
            <a:ext cx="424515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Ubuntu 16.04 (Xenial Xerus)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47602" y="3516350"/>
            <a:ext cx="1939800" cy="1939800"/>
            <a:chOff x="0" y="0"/>
            <a:chExt cx="2586400" cy="258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86355" cy="2586355"/>
            </a:xfrm>
            <a:custGeom>
              <a:avLst/>
              <a:gdLst/>
              <a:ahLst/>
              <a:cxnLst/>
              <a:rect r="r" b="b" t="t" l="l"/>
              <a:pathLst>
                <a:path h="2586355" w="2586355">
                  <a:moveTo>
                    <a:pt x="0" y="1293241"/>
                  </a:moveTo>
                  <a:cubicBezTo>
                    <a:pt x="0" y="578993"/>
                    <a:pt x="578993" y="0"/>
                    <a:pt x="1293241" y="0"/>
                  </a:cubicBezTo>
                  <a:cubicBezTo>
                    <a:pt x="2007489" y="0"/>
                    <a:pt x="2586355" y="578993"/>
                    <a:pt x="2586355" y="1293241"/>
                  </a:cubicBezTo>
                  <a:cubicBezTo>
                    <a:pt x="2586355" y="2007489"/>
                    <a:pt x="2007362" y="2586355"/>
                    <a:pt x="1293241" y="2586355"/>
                  </a:cubicBezTo>
                  <a:cubicBezTo>
                    <a:pt x="579120" y="2586355"/>
                    <a:pt x="0" y="2007362"/>
                    <a:pt x="0" y="1293241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862290" y="3451842"/>
            <a:ext cx="1939800" cy="1939800"/>
            <a:chOff x="0" y="0"/>
            <a:chExt cx="2586400" cy="258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6355" cy="2586355"/>
            </a:xfrm>
            <a:custGeom>
              <a:avLst/>
              <a:gdLst/>
              <a:ahLst/>
              <a:cxnLst/>
              <a:rect r="r" b="b" t="t" l="l"/>
              <a:pathLst>
                <a:path h="2586355" w="2586355">
                  <a:moveTo>
                    <a:pt x="0" y="1293241"/>
                  </a:moveTo>
                  <a:cubicBezTo>
                    <a:pt x="0" y="578993"/>
                    <a:pt x="578993" y="0"/>
                    <a:pt x="1293241" y="0"/>
                  </a:cubicBezTo>
                  <a:cubicBezTo>
                    <a:pt x="2007489" y="0"/>
                    <a:pt x="2586355" y="578993"/>
                    <a:pt x="2586355" y="1293241"/>
                  </a:cubicBezTo>
                  <a:cubicBezTo>
                    <a:pt x="2586355" y="2007489"/>
                    <a:pt x="2007362" y="2586355"/>
                    <a:pt x="1293241" y="2586355"/>
                  </a:cubicBezTo>
                  <a:cubicBezTo>
                    <a:pt x="579120" y="2586355"/>
                    <a:pt x="0" y="2007362"/>
                    <a:pt x="0" y="1293241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561382" y="3525694"/>
            <a:ext cx="1939800" cy="1939800"/>
            <a:chOff x="0" y="0"/>
            <a:chExt cx="2586400" cy="258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86355" cy="2586355"/>
            </a:xfrm>
            <a:custGeom>
              <a:avLst/>
              <a:gdLst/>
              <a:ahLst/>
              <a:cxnLst/>
              <a:rect r="r" b="b" t="t" l="l"/>
              <a:pathLst>
                <a:path h="2586355" w="2586355">
                  <a:moveTo>
                    <a:pt x="0" y="1293241"/>
                  </a:moveTo>
                  <a:cubicBezTo>
                    <a:pt x="0" y="578993"/>
                    <a:pt x="578993" y="0"/>
                    <a:pt x="1293241" y="0"/>
                  </a:cubicBezTo>
                  <a:cubicBezTo>
                    <a:pt x="2007489" y="0"/>
                    <a:pt x="2586355" y="578993"/>
                    <a:pt x="2586355" y="1293241"/>
                  </a:cubicBezTo>
                  <a:cubicBezTo>
                    <a:pt x="2586355" y="2007489"/>
                    <a:pt x="2007362" y="2586355"/>
                    <a:pt x="1293241" y="2586355"/>
                  </a:cubicBezTo>
                  <a:cubicBezTo>
                    <a:pt x="579120" y="2586355"/>
                    <a:pt x="0" y="2007362"/>
                    <a:pt x="0" y="1293241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6212456" y="3630372"/>
            <a:ext cx="1279736" cy="1370156"/>
          </a:xfrm>
          <a:custGeom>
            <a:avLst/>
            <a:gdLst/>
            <a:ahLst/>
            <a:cxnLst/>
            <a:rect r="r" b="b" t="t" l="l"/>
            <a:pathLst>
              <a:path h="1370156" w="1279736">
                <a:moveTo>
                  <a:pt x="0" y="0"/>
                </a:moveTo>
                <a:lnTo>
                  <a:pt x="1279736" y="0"/>
                </a:lnTo>
                <a:lnTo>
                  <a:pt x="1279736" y="1370156"/>
                </a:lnTo>
                <a:lnTo>
                  <a:pt x="0" y="1370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41078" y="3979276"/>
            <a:ext cx="1352802" cy="1013926"/>
          </a:xfrm>
          <a:custGeom>
            <a:avLst/>
            <a:gdLst/>
            <a:ahLst/>
            <a:cxnLst/>
            <a:rect r="r" b="b" t="t" l="l"/>
            <a:pathLst>
              <a:path h="1013926" w="1352802">
                <a:moveTo>
                  <a:pt x="0" y="0"/>
                </a:moveTo>
                <a:lnTo>
                  <a:pt x="1352802" y="0"/>
                </a:lnTo>
                <a:lnTo>
                  <a:pt x="1352802" y="1013926"/>
                </a:lnTo>
                <a:lnTo>
                  <a:pt x="0" y="1013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843710" y="3990604"/>
            <a:ext cx="1260782" cy="1068030"/>
          </a:xfrm>
          <a:custGeom>
            <a:avLst/>
            <a:gdLst/>
            <a:ahLst/>
            <a:cxnLst/>
            <a:rect r="r" b="b" t="t" l="l"/>
            <a:pathLst>
              <a:path h="1068030" w="1260782">
                <a:moveTo>
                  <a:pt x="0" y="0"/>
                </a:moveTo>
                <a:lnTo>
                  <a:pt x="1260782" y="0"/>
                </a:lnTo>
                <a:lnTo>
                  <a:pt x="1260782" y="1068030"/>
                </a:lnTo>
                <a:lnTo>
                  <a:pt x="0" y="1068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648050" y="3451844"/>
            <a:ext cx="1939800" cy="1939800"/>
            <a:chOff x="0" y="0"/>
            <a:chExt cx="2586400" cy="258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86355" cy="2586355"/>
            </a:xfrm>
            <a:custGeom>
              <a:avLst/>
              <a:gdLst/>
              <a:ahLst/>
              <a:cxnLst/>
              <a:rect r="r" b="b" t="t" l="l"/>
              <a:pathLst>
                <a:path h="2586355" w="2586355">
                  <a:moveTo>
                    <a:pt x="0" y="1293241"/>
                  </a:moveTo>
                  <a:cubicBezTo>
                    <a:pt x="0" y="578993"/>
                    <a:pt x="578993" y="0"/>
                    <a:pt x="1293241" y="0"/>
                  </a:cubicBezTo>
                  <a:cubicBezTo>
                    <a:pt x="2007489" y="0"/>
                    <a:pt x="2586355" y="578993"/>
                    <a:pt x="2586355" y="1293241"/>
                  </a:cubicBezTo>
                  <a:cubicBezTo>
                    <a:pt x="2586355" y="2007489"/>
                    <a:pt x="2007362" y="2586355"/>
                    <a:pt x="1293241" y="2586355"/>
                  </a:cubicBezTo>
                  <a:cubicBezTo>
                    <a:pt x="579120" y="2586355"/>
                    <a:pt x="0" y="2007362"/>
                    <a:pt x="0" y="1293241"/>
                  </a:cubicBezTo>
                  <a:close/>
                </a:path>
              </a:pathLst>
            </a:custGeom>
            <a:solidFill>
              <a:srgbClr val="1F1C5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4662895" y="5853312"/>
            <a:ext cx="4245150" cy="9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Disponibile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55652" y="6785695"/>
            <a:ext cx="42451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Host disponibile e raggiungibile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749868" y="3704070"/>
            <a:ext cx="1534638" cy="1534638"/>
          </a:xfrm>
          <a:custGeom>
            <a:avLst/>
            <a:gdLst/>
            <a:ahLst/>
            <a:cxnLst/>
            <a:rect r="r" b="b" t="t" l="l"/>
            <a:pathLst>
              <a:path h="1534638" w="1534638">
                <a:moveTo>
                  <a:pt x="0" y="0"/>
                </a:moveTo>
                <a:lnTo>
                  <a:pt x="1534638" y="0"/>
                </a:lnTo>
                <a:lnTo>
                  <a:pt x="1534638" y="1534638"/>
                </a:lnTo>
                <a:lnTo>
                  <a:pt x="0" y="15346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C4FF">
                <a:alpha val="100000"/>
              </a:srgbClr>
            </a:gs>
            <a:gs pos="48000">
              <a:srgbClr val="8EE4FF">
                <a:alpha val="100000"/>
              </a:srgbClr>
            </a:gs>
            <a:gs pos="100000">
              <a:srgbClr val="B9EE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1601559"/>
            <a:ext cx="7908899" cy="7083882"/>
          </a:xfrm>
          <a:custGeom>
            <a:avLst/>
            <a:gdLst/>
            <a:ahLst/>
            <a:cxnLst/>
            <a:rect r="r" b="b" t="t" l="l"/>
            <a:pathLst>
              <a:path h="7083882" w="7908899">
                <a:moveTo>
                  <a:pt x="0" y="0"/>
                </a:moveTo>
                <a:lnTo>
                  <a:pt x="7908899" y="0"/>
                </a:lnTo>
                <a:lnTo>
                  <a:pt x="7908899" y="7083882"/>
                </a:lnTo>
                <a:lnTo>
                  <a:pt x="0" y="7083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56123" y="3060823"/>
            <a:ext cx="8384422" cy="3904098"/>
            <a:chOff x="0" y="0"/>
            <a:chExt cx="11179230" cy="52054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61667" y="-38100"/>
              <a:ext cx="10356836" cy="369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</a:pPr>
              <a:r>
                <a:rPr lang="en-US" sz="9000">
                  <a:solidFill>
                    <a:srgbClr val="1F1C51"/>
                  </a:solidFill>
                  <a:latin typeface="Arimo"/>
                  <a:ea typeface="Arimo"/>
                  <a:cs typeface="Arimo"/>
                  <a:sym typeface="Arimo"/>
                </a:rPr>
                <a:t>Target enumeration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61667" y="4557764"/>
              <a:ext cx="10356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1F1C51"/>
                  </a:solidFill>
                  <a:latin typeface="DM Sans"/>
                  <a:ea typeface="DM Sans"/>
                  <a:cs typeface="DM Sans"/>
                  <a:sym typeface="DM Sans"/>
                </a:rPr>
                <a:t>Quali sono i servizi attivi?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4078653"/>
              <a:ext cx="11179230" cy="0"/>
            </a:xfrm>
            <a:prstGeom prst="line">
              <a:avLst/>
            </a:prstGeom>
            <a:ln cap="flat" w="139700">
              <a:solidFill>
                <a:srgbClr val="1F1C5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42879" y="2092822"/>
            <a:ext cx="9253290" cy="5416069"/>
          </a:xfrm>
          <a:prstGeom prst="rect">
            <a:avLst/>
          </a:prstGeom>
          <a:solidFill>
            <a:srgbClr val="B9EEFF"/>
          </a:solid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042879" y="2092822"/>
          <a:ext cx="7825060" cy="4580108"/>
        </p:xfrm>
        <a:graphic>
          <a:graphicData uri="http://schemas.openxmlformats.org/drawingml/2006/table">
            <a:tbl>
              <a:tblPr/>
              <a:tblGrid>
                <a:gridCol w="927522"/>
                <a:gridCol w="947565"/>
                <a:gridCol w="1469667"/>
                <a:gridCol w="4480306"/>
              </a:tblGrid>
              <a:tr h="1145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53"/>
                        </a:lnSpc>
                        <a:defRPr/>
                      </a:pPr>
                      <a:r>
                        <a:rPr lang="en-US" sz="3044">
                          <a:solidFill>
                            <a:srgbClr val="1F1C5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Porta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53"/>
                        </a:lnSpc>
                        <a:defRPr/>
                      </a:pPr>
                      <a:r>
                        <a:rPr lang="en-US" sz="3044">
                          <a:solidFill>
                            <a:srgbClr val="1F1C5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Stato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53"/>
                        </a:lnSpc>
                        <a:defRPr/>
                      </a:pPr>
                      <a:r>
                        <a:rPr lang="en-US" sz="3044">
                          <a:solidFill>
                            <a:srgbClr val="1F1C5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Servizio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53"/>
                        </a:lnSpc>
                        <a:defRPr/>
                      </a:pPr>
                      <a:r>
                        <a:rPr lang="en-US" sz="3044">
                          <a:solidFill>
                            <a:srgbClr val="1F1C5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versione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</a:tr>
              <a:tr h="1145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Aperta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Server http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Apache httpd 2.4.18 (Ubuntu)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</a:tr>
              <a:tr h="1145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21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Aperta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ftp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</a:t>
                      </a: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sFTPd 3.0.3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</a:tr>
              <a:tr h="1145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22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Aperta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SSH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367">
                          <a:solidFill>
                            <a:srgbClr val="1F1C5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OpenSSH 7.2p2 (Ubuntu 4ubuntu2.7)</a:t>
                      </a:r>
                      <a:endParaRPr lang="en-US" sz="1100"/>
                    </a:p>
                  </a:txBody>
                  <a:tcPr marL="77314" marR="77314" marT="77314" marB="77314" anchor="ctr">
                    <a:lnL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62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EE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330446" y="4577715"/>
            <a:ext cx="4261392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</a:pPr>
            <a:r>
              <a:rPr lang="en-US" sz="2799" u="none">
                <a:solidFill>
                  <a:srgbClr val="1F1C51"/>
                </a:solidFill>
                <a:latin typeface="Arimo"/>
                <a:ea typeface="Arimo"/>
                <a:cs typeface="Arimo"/>
                <a:sym typeface="Arimo"/>
              </a:rPr>
              <a:t>Scanning delle porte e dei Servizi con Nmap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DAGTorIsxaU</dc:identifier>
  <dcterms:modified xsi:type="dcterms:W3CDTF">2011-08-01T06:04:30Z</dcterms:modified>
  <cp:revision>1</cp:revision>
  <dc:title>AlfrredoCannavaro_PenTesting.pptx</dc:title>
</cp:coreProperties>
</file>